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oboto"/>
      <p:regular r:id="rId59"/>
      <p:bold r:id="rId60"/>
      <p:italic r:id="rId61"/>
      <p:boldItalic r:id="rId62"/>
    </p:embeddedFont>
    <p:embeddedFont>
      <p:font typeface="Amatic SC"/>
      <p:regular r:id="rId63"/>
      <p:bold r:id="rId64"/>
    </p:embeddedFont>
    <p:embeddedFont>
      <p:font typeface="Lobster"/>
      <p:regular r:id="rId65"/>
    </p:embeddedFont>
    <p:embeddedFont>
      <p:font typeface="Source Code Pro"/>
      <p:regular r:id="rId66"/>
      <p:bold r:id="rId67"/>
    </p:embeddedFont>
    <p:embeddedFont>
      <p:font typeface="Quicksand"/>
      <p:regular r:id="rId68"/>
      <p:bold r:id="rId69"/>
    </p:embeddedFont>
    <p:embeddedFont>
      <p:font typeface="Oswald"/>
      <p:regular r:id="rId70"/>
      <p:bold r:id="rId71"/>
    </p:embeddedFont>
    <p:embeddedFont>
      <p:font typeface="Merriweather"/>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erriweather-bold.fntdata"/><Relationship Id="rId72" Type="http://schemas.openxmlformats.org/officeDocument/2006/relationships/font" Target="fonts/Merriweather-regular.fntdata"/><Relationship Id="rId31" Type="http://schemas.openxmlformats.org/officeDocument/2006/relationships/slide" Target="slides/slide26.xml"/><Relationship Id="rId75" Type="http://schemas.openxmlformats.org/officeDocument/2006/relationships/font" Target="fonts/Merriweather-boldItalic.fntdata"/><Relationship Id="rId30" Type="http://schemas.openxmlformats.org/officeDocument/2006/relationships/slide" Target="slides/slide25.xml"/><Relationship Id="rId74" Type="http://schemas.openxmlformats.org/officeDocument/2006/relationships/font" Target="fonts/Merriweather-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swald-bold.fntdata"/><Relationship Id="rId70" Type="http://schemas.openxmlformats.org/officeDocument/2006/relationships/font" Target="fonts/Oswa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AmaticSC-bold.fntdata"/><Relationship Id="rId63" Type="http://schemas.openxmlformats.org/officeDocument/2006/relationships/font" Target="fonts/AmaticSC-regular.fntdata"/><Relationship Id="rId22" Type="http://schemas.openxmlformats.org/officeDocument/2006/relationships/slide" Target="slides/slide17.xml"/><Relationship Id="rId66" Type="http://schemas.openxmlformats.org/officeDocument/2006/relationships/font" Target="fonts/SourceCodePro-regular.fntdata"/><Relationship Id="rId21" Type="http://schemas.openxmlformats.org/officeDocument/2006/relationships/slide" Target="slides/slide16.xml"/><Relationship Id="rId65" Type="http://schemas.openxmlformats.org/officeDocument/2006/relationships/font" Target="fonts/Lobster-regular.fntdata"/><Relationship Id="rId24" Type="http://schemas.openxmlformats.org/officeDocument/2006/relationships/slide" Target="slides/slide19.xml"/><Relationship Id="rId68" Type="http://schemas.openxmlformats.org/officeDocument/2006/relationships/font" Target="fonts/Quicksand-regular.fntdata"/><Relationship Id="rId23" Type="http://schemas.openxmlformats.org/officeDocument/2006/relationships/slide" Target="slides/slide18.xml"/><Relationship Id="rId67" Type="http://schemas.openxmlformats.org/officeDocument/2006/relationships/font" Target="fonts/SourceCodePro-bold.fntdata"/><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Quicksan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n.com/2018/07/17/us/hawaii-kilauea-volcano-overview/index.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avelonline.com/hawaii/history" TargetMode="External"/><Relationship Id="rId3" Type="http://schemas.openxmlformats.org/officeDocument/2006/relationships/hyperlink" Target="https://www.britannica.com/place/Hawaii-state" TargetMode="External"/><Relationship Id="rId4" Type="http://schemas.openxmlformats.org/officeDocument/2006/relationships/hyperlink" Target="https://www.everyculture.com/multi/Ha-La/Hawaiians.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88e0cc0c9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88e0cc0c9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88e0cc0c9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88e0cc0c9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8e0cc0c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88e0cc0c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https://www.cnn.com/2018/07/17/us/hawaii-kilauea-volcano-overview/index.html</a:t>
            </a:r>
            <a:endParaRPr/>
          </a:p>
          <a:p>
            <a:pPr indent="0" lvl="0" marL="0" rtl="0" algn="l">
              <a:spcBef>
                <a:spcPts val="0"/>
              </a:spcBef>
              <a:spcAft>
                <a:spcPts val="0"/>
              </a:spcAft>
              <a:buNone/>
            </a:pPr>
            <a:r>
              <a:rPr lang="en"/>
              <a:t>https://volcanoes.usgs.gov/observatories/hvo/hvo_volcano_watch.html</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2ae95ef0228e42a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e95ef0228e42a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8a801d23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8a801d23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8a408646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8a408646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8a408646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8a408646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8a408646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8a408646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8a801d23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8a801d23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86096e9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86096e9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all the sources i used for my section. </a:t>
            </a:r>
            <a:endParaRPr/>
          </a:p>
          <a:p>
            <a:pPr indent="0" lvl="0" marL="0" rtl="0" algn="l">
              <a:spcBef>
                <a:spcPts val="0"/>
              </a:spcBef>
              <a:spcAft>
                <a:spcPts val="0"/>
              </a:spcAft>
              <a:buNone/>
            </a:pPr>
            <a:r>
              <a:rPr lang="en"/>
              <a:t>The textbook: </a:t>
            </a:r>
            <a:r>
              <a:rPr lang="en">
                <a:latin typeface="Calibri"/>
                <a:ea typeface="Calibri"/>
                <a:cs typeface="Calibri"/>
                <a:sym typeface="Calibri"/>
              </a:rPr>
              <a:t>Mayda, Chris. </a:t>
            </a:r>
            <a:r>
              <a:rPr i="1" lang="en">
                <a:latin typeface="Calibri"/>
                <a:ea typeface="Calibri"/>
                <a:cs typeface="Calibri"/>
                <a:sym typeface="Calibri"/>
              </a:rPr>
              <a:t>The Regional Geography of The United States and Canada .</a:t>
            </a:r>
            <a:r>
              <a:rPr lang="en">
                <a:latin typeface="Calibri"/>
                <a:ea typeface="Calibri"/>
                <a:cs typeface="Calibri"/>
                <a:sym typeface="Calibri"/>
              </a:rPr>
              <a:t>Plymouth, UK: Rowman &amp; Littlefield Publishers , 2013.</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Website: Hawaii’s History </a:t>
            </a:r>
            <a:r>
              <a:rPr lang="en" u="sng">
                <a:solidFill>
                  <a:schemeClr val="hlink"/>
                </a:solidFill>
                <a:latin typeface="Calibri"/>
                <a:ea typeface="Calibri"/>
                <a:cs typeface="Calibri"/>
                <a:sym typeface="Calibri"/>
                <a:hlinkClick r:id="rId2"/>
              </a:rPr>
              <a:t>https://www.travelonline.com/hawaii/history</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Hawaiian History Britannica </a:t>
            </a:r>
            <a:r>
              <a:rPr lang="en" u="sng">
                <a:solidFill>
                  <a:schemeClr val="hlink"/>
                </a:solidFill>
                <a:latin typeface="Calibri"/>
                <a:ea typeface="Calibri"/>
                <a:cs typeface="Calibri"/>
                <a:sym typeface="Calibri"/>
                <a:hlinkClick r:id="rId3"/>
              </a:rPr>
              <a:t>https://www.britannica.com/place/Hawaii-state</a:t>
            </a:r>
            <a:r>
              <a:rPr lang="en">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Countries and their Cultures </a:t>
            </a:r>
            <a:r>
              <a:rPr lang="en" u="sng">
                <a:solidFill>
                  <a:schemeClr val="hlink"/>
                </a:solidFill>
                <a:latin typeface="Calibri"/>
                <a:ea typeface="Calibri"/>
                <a:cs typeface="Calibri"/>
                <a:sym typeface="Calibri"/>
                <a:hlinkClick r:id="rId4"/>
              </a:rPr>
              <a:t>https://www.everyculture.com/multi/Ha-La/Hawaiians.html</a:t>
            </a:r>
            <a:r>
              <a:rPr lang="en">
                <a:latin typeface="Calibri"/>
                <a:ea typeface="Calibri"/>
                <a:cs typeface="Calibri"/>
                <a:sym typeface="Calibri"/>
              </a:rPr>
              <a:t> </a:t>
            </a:r>
            <a:endParaRPr>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486db1e7f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486db1e7f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86096e9c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86096e9c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86096e9c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86096e9c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86096e9c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86096e9c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86096e9c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86096e9c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86096e9c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86096e9c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86db1e7f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86db1e7f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8a55bcdba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8a55bcdba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8a55bcdba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8a55bcdba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8a55bcdba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8a55bcdba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8ab867b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8ab867b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86db1e7f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86db1e7f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8ab867b2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8ab867b2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8ab867b2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8ab867b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86db1e7f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86db1e7f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86db1e7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86db1e7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8a55bcdba_7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8a55bcdba_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86db1e7f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86db1e7f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8a55bcdb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8a55bcdb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8a55bcdba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8a55bcdba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8a55bcdba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8a55bcdba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Congress first time addressing the native loss of land. It promised a 99 year homestead land lease for $1 annually to natives who had 50% Hawaiian blood.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86db1e7f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86db1e7f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86db1e7f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86db1e7f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8a55bcdb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8a55bcdb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8a55bcdb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8a55bcdb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8a55bcdba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8a55bcdba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8a55bcdba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8a55bcdba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86db1e7f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86db1e7f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89fd512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89fd512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89fd512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89fd512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89fd512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89fd512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89fd512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89fd512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86db1e7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86db1e7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86db1e7fe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86db1e7fe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86db1e7f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86db1e7f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85f3f4ed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85f3f4ed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85f3f4ed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85f3f4ed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86db1e7f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86db1e7f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88e0cc0c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88e0cc0c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88e0cc0c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88e0cc0c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88e0cc0c9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88e0cc0c9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88e0cc0c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88e0cc0c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9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7.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4.png"/><Relationship Id="rId8"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5.jpg"/><Relationship Id="rId4" Type="http://schemas.openxmlformats.org/officeDocument/2006/relationships/image" Target="../media/image31.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1.gif"/><Relationship Id="rId4" Type="http://schemas.openxmlformats.org/officeDocument/2006/relationships/image" Target="../media/image4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6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50.jpg"/><Relationship Id="rId4" Type="http://schemas.openxmlformats.org/officeDocument/2006/relationships/image" Target="../media/image5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hyperlink" Target="http://www.youtube.com/watch?v=aGP9loQ0dqs" TargetMode="External"/><Relationship Id="rId4" Type="http://schemas.openxmlformats.org/officeDocument/2006/relationships/image" Target="../media/image4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travelonline.com/hawaii/history" TargetMode="External"/><Relationship Id="rId4" Type="http://schemas.openxmlformats.org/officeDocument/2006/relationships/hyperlink" Target="https://www.britannica.com/place/Hawaii-state" TargetMode="External"/><Relationship Id="rId5" Type="http://schemas.openxmlformats.org/officeDocument/2006/relationships/hyperlink" Target="https://www.everyculture.com/multi/Ha-La/Hawaiians.html" TargetMode="External"/><Relationship Id="rId6" Type="http://schemas.openxmlformats.org/officeDocument/2006/relationships/image" Target="../media/image5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0" y="0"/>
            <a:ext cx="9143999" cy="5143500"/>
          </a:xfrm>
          <a:prstGeom prst="rect">
            <a:avLst/>
          </a:prstGeom>
          <a:noFill/>
          <a:ln>
            <a:noFill/>
          </a:ln>
        </p:spPr>
      </p:pic>
      <p:sp>
        <p:nvSpPr>
          <p:cNvPr id="57" name="Google Shape;57;p13"/>
          <p:cNvSpPr/>
          <p:nvPr/>
        </p:nvSpPr>
        <p:spPr>
          <a:xfrm>
            <a:off x="2202418" y="2286875"/>
            <a:ext cx="4930167" cy="126689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Lobster"/>
              </a:rPr>
              <a:t>Hawaii</a:t>
            </a:r>
          </a:p>
        </p:txBody>
      </p:sp>
      <p:sp>
        <p:nvSpPr>
          <p:cNvPr id="58" name="Google Shape;58;p13"/>
          <p:cNvSpPr txBox="1"/>
          <p:nvPr/>
        </p:nvSpPr>
        <p:spPr>
          <a:xfrm>
            <a:off x="4881600" y="3666450"/>
            <a:ext cx="3949200" cy="10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obster"/>
                <a:ea typeface="Lobster"/>
                <a:cs typeface="Lobster"/>
                <a:sym typeface="Lobster"/>
              </a:rPr>
              <a:t>Denise Mora				Jimmy Sachaal</a:t>
            </a:r>
            <a:endParaRPr>
              <a:solidFill>
                <a:schemeClr val="lt1"/>
              </a:solidFill>
              <a:latin typeface="Lobster"/>
              <a:ea typeface="Lobster"/>
              <a:cs typeface="Lobster"/>
              <a:sym typeface="Lobster"/>
            </a:endParaRPr>
          </a:p>
          <a:p>
            <a:pPr indent="0" lvl="0" marL="0" rtl="0" algn="l">
              <a:spcBef>
                <a:spcPts val="0"/>
              </a:spcBef>
              <a:spcAft>
                <a:spcPts val="0"/>
              </a:spcAft>
              <a:buNone/>
            </a:pPr>
            <a:r>
              <a:rPr lang="en">
                <a:solidFill>
                  <a:schemeClr val="lt1"/>
                </a:solidFill>
                <a:latin typeface="Lobster"/>
                <a:ea typeface="Lobster"/>
                <a:cs typeface="Lobster"/>
                <a:sym typeface="Lobster"/>
              </a:rPr>
              <a:t>Rosa Parra 			           Angelica Reyes</a:t>
            </a:r>
            <a:endParaRPr>
              <a:solidFill>
                <a:schemeClr val="lt1"/>
              </a:solidFill>
              <a:latin typeface="Lobster"/>
              <a:ea typeface="Lobster"/>
              <a:cs typeface="Lobster"/>
              <a:sym typeface="Lobster"/>
            </a:endParaRPr>
          </a:p>
          <a:p>
            <a:pPr indent="0" lvl="0" marL="0" rtl="0" algn="l">
              <a:spcBef>
                <a:spcPts val="0"/>
              </a:spcBef>
              <a:spcAft>
                <a:spcPts val="0"/>
              </a:spcAft>
              <a:buClr>
                <a:schemeClr val="dk1"/>
              </a:buClr>
              <a:buSzPts val="1100"/>
              <a:buFont typeface="Arial"/>
              <a:buNone/>
            </a:pPr>
            <a:r>
              <a:rPr lang="en">
                <a:solidFill>
                  <a:schemeClr val="lt1"/>
                </a:solidFill>
                <a:latin typeface="Lobster"/>
                <a:ea typeface="Lobster"/>
                <a:cs typeface="Lobster"/>
                <a:sym typeface="Lobster"/>
              </a:rPr>
              <a:t>Erica Sears				Mitzi Izquierdo</a:t>
            </a:r>
            <a:endParaRPr>
              <a:solidFill>
                <a:schemeClr val="lt1"/>
              </a:solidFill>
              <a:latin typeface="Lobster"/>
              <a:ea typeface="Lobster"/>
              <a:cs typeface="Lobster"/>
              <a:sym typeface="Lobster"/>
            </a:endParaRPr>
          </a:p>
          <a:p>
            <a:pPr indent="0" lvl="0" marL="0" rtl="0" algn="l">
              <a:spcBef>
                <a:spcPts val="0"/>
              </a:spcBef>
              <a:spcAft>
                <a:spcPts val="0"/>
              </a:spcAft>
              <a:buNone/>
            </a:pPr>
            <a:r>
              <a:rPr lang="en">
                <a:solidFill>
                  <a:schemeClr val="lt1"/>
                </a:solidFill>
                <a:latin typeface="Lobster"/>
                <a:ea typeface="Lobster"/>
                <a:cs typeface="Lobster"/>
                <a:sym typeface="Lobster"/>
              </a:rPr>
              <a:t>Aidreana Quiles			Sean Oberbeck</a:t>
            </a:r>
            <a:endParaRPr>
              <a:solidFill>
                <a:schemeClr val="lt1"/>
              </a:solidFill>
              <a:latin typeface="Lobster"/>
              <a:ea typeface="Lobster"/>
              <a:cs typeface="Lobster"/>
              <a:sym typeface="Lobster"/>
            </a:endParaRPr>
          </a:p>
          <a:p>
            <a:pPr indent="0" lvl="0" marL="0" rtl="0" algn="l">
              <a:spcBef>
                <a:spcPts val="0"/>
              </a:spcBef>
              <a:spcAft>
                <a:spcPts val="0"/>
              </a:spcAft>
              <a:buNone/>
            </a:pPr>
            <a:r>
              <a:t/>
            </a:r>
            <a:endParaRPr>
              <a:solidFill>
                <a:schemeClr val="lt1"/>
              </a:solidFill>
              <a:latin typeface="Lobster"/>
              <a:ea typeface="Lobster"/>
              <a:cs typeface="Lobster"/>
              <a:sym typeface="Lobs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
                                        </p:tgtEl>
                                        <p:attrNameLst>
                                          <p:attrName>style.visibility</p:attrName>
                                        </p:attrNameLst>
                                      </p:cBhvr>
                                      <p:to>
                                        <p:strVal val="visible"/>
                                      </p:to>
                                    </p:set>
                                    <p:animEffect filter="fade" transition="in">
                                      <p:cBhvr>
                                        <p:cTn dur="1000"/>
                                        <p:tgtEl>
                                          <p:spTgt spid="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5345800" y="44350"/>
            <a:ext cx="32898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Lanai </a:t>
            </a:r>
            <a:endParaRPr/>
          </a:p>
        </p:txBody>
      </p:sp>
      <p:sp>
        <p:nvSpPr>
          <p:cNvPr id="122" name="Google Shape;122;p22"/>
          <p:cNvSpPr txBox="1"/>
          <p:nvPr>
            <p:ph idx="1" type="body"/>
          </p:nvPr>
        </p:nvSpPr>
        <p:spPr>
          <a:xfrm>
            <a:off x="140700" y="742050"/>
            <a:ext cx="4691700" cy="359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 At one time, the four islands Lānai, Kahoolawe, Molokai, and Maui were one island called Maui Nui.</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It is seperated from east and west by a narrow isthmus.</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It faces water shortages because of urban population and competing agriculture.</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Conflict between small traditional taro farmers with sugar and pineapple corporation. </a:t>
            </a:r>
            <a:endParaRPr sz="1200">
              <a:solidFill>
                <a:srgbClr val="000000"/>
              </a:solidFill>
              <a:highlight>
                <a:srgbClr val="FFFFFF"/>
              </a:highlight>
            </a:endParaRPr>
          </a:p>
          <a:p>
            <a:pPr indent="0" lvl="0" marL="457200" rtl="0" algn="l">
              <a:spcBef>
                <a:spcPts val="1600"/>
              </a:spcBef>
              <a:spcAft>
                <a:spcPts val="1600"/>
              </a:spcAft>
              <a:buNone/>
            </a:pPr>
            <a:r>
              <a:t/>
            </a:r>
            <a:endParaRPr sz="1200">
              <a:solidFill>
                <a:srgbClr val="555555"/>
              </a:solidFill>
              <a:highlight>
                <a:srgbClr val="FFFFFF"/>
              </a:highlight>
            </a:endParaRPr>
          </a:p>
        </p:txBody>
      </p:sp>
      <p:sp>
        <p:nvSpPr>
          <p:cNvPr id="123" name="Google Shape;123;p22"/>
          <p:cNvSpPr txBox="1"/>
          <p:nvPr>
            <p:ph idx="2" type="body"/>
          </p:nvPr>
        </p:nvSpPr>
        <p:spPr>
          <a:xfrm>
            <a:off x="4832400" y="718500"/>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Since 1917, the Dole pineapple plantation has run the island.</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Castle and Cooke purchased 98% of the island.</a:t>
            </a:r>
            <a:endParaRPr sz="1200">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Tried to turn into a tourist resort but failed</a:t>
            </a:r>
            <a:endParaRPr>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David Murdock Purchased the Castle and cooke in 1985</a:t>
            </a:r>
            <a:endParaRPr sz="1200">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Built two </a:t>
            </a:r>
            <a:r>
              <a:rPr lang="en">
                <a:solidFill>
                  <a:srgbClr val="000000"/>
                </a:solidFill>
              </a:rPr>
              <a:t>luxury</a:t>
            </a:r>
            <a:r>
              <a:rPr lang="en">
                <a:solidFill>
                  <a:srgbClr val="000000"/>
                </a:solidFill>
              </a:rPr>
              <a:t> resorts</a:t>
            </a:r>
            <a:endParaRPr>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It is for the uber-wealthy</a:t>
            </a:r>
            <a:endParaRPr sz="1200">
              <a:solidFill>
                <a:srgbClr val="000000"/>
              </a:solidFill>
            </a:endParaRPr>
          </a:p>
        </p:txBody>
      </p:sp>
      <p:sp>
        <p:nvSpPr>
          <p:cNvPr id="124" name="Google Shape;124;p22"/>
          <p:cNvSpPr txBox="1"/>
          <p:nvPr>
            <p:ph type="title"/>
          </p:nvPr>
        </p:nvSpPr>
        <p:spPr>
          <a:xfrm>
            <a:off x="444050" y="-57375"/>
            <a:ext cx="32898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Maui </a:t>
            </a:r>
            <a:endParaRPr/>
          </a:p>
        </p:txBody>
      </p:sp>
      <p:pic>
        <p:nvPicPr>
          <p:cNvPr descr="Image result for taro plant" id="125" name="Google Shape;125;p22"/>
          <p:cNvPicPr preferRelativeResize="0"/>
          <p:nvPr/>
        </p:nvPicPr>
        <p:blipFill>
          <a:blip r:embed="rId3">
            <a:alphaModFix/>
          </a:blip>
          <a:stretch>
            <a:fillRect/>
          </a:stretch>
        </p:blipFill>
        <p:spPr>
          <a:xfrm>
            <a:off x="1763550" y="2718850"/>
            <a:ext cx="2109125" cy="2109125"/>
          </a:xfrm>
          <a:prstGeom prst="rect">
            <a:avLst/>
          </a:prstGeom>
          <a:noFill/>
          <a:ln>
            <a:noFill/>
          </a:ln>
        </p:spPr>
      </p:pic>
      <p:pic>
        <p:nvPicPr>
          <p:cNvPr descr="Image result for dole pineapples" id="126" name="Google Shape;126;p22"/>
          <p:cNvPicPr preferRelativeResize="0"/>
          <p:nvPr/>
        </p:nvPicPr>
        <p:blipFill>
          <a:blip r:embed="rId4">
            <a:alphaModFix/>
          </a:blip>
          <a:stretch>
            <a:fillRect/>
          </a:stretch>
        </p:blipFill>
        <p:spPr>
          <a:xfrm>
            <a:off x="4572000" y="3373425"/>
            <a:ext cx="4361750" cy="1569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292850"/>
            <a:ext cx="3498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Kahoolawe</a:t>
            </a:r>
            <a:endParaRPr/>
          </a:p>
        </p:txBody>
      </p:sp>
      <p:sp>
        <p:nvSpPr>
          <p:cNvPr id="132" name="Google Shape;132;p23"/>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Smallest island</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Was used as a penal colony (1826-1853)</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Also used as bombing practice</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In 1981 it was register as historic place</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Today Natives protect the </a:t>
            </a:r>
            <a:r>
              <a:rPr lang="en" sz="1200">
                <a:solidFill>
                  <a:srgbClr val="000000"/>
                </a:solidFill>
              </a:rPr>
              <a:t>environmental</a:t>
            </a:r>
            <a:r>
              <a:rPr lang="en" sz="1200">
                <a:solidFill>
                  <a:srgbClr val="000000"/>
                </a:solidFill>
              </a:rPr>
              <a:t> </a:t>
            </a:r>
            <a:r>
              <a:rPr lang="en" sz="1200">
                <a:solidFill>
                  <a:srgbClr val="000000"/>
                </a:solidFill>
              </a:rPr>
              <a:t>restoration</a:t>
            </a:r>
            <a:r>
              <a:rPr lang="en" sz="1200">
                <a:solidFill>
                  <a:srgbClr val="000000"/>
                </a:solidFill>
              </a:rPr>
              <a:t> and manage the land.</a:t>
            </a:r>
            <a:endParaRPr sz="1200">
              <a:solidFill>
                <a:srgbClr val="000000"/>
              </a:solidFill>
            </a:endParaRPr>
          </a:p>
        </p:txBody>
      </p:sp>
      <p:sp>
        <p:nvSpPr>
          <p:cNvPr id="133" name="Google Shape;133;p23"/>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The youngest and largest island</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Has the most climatic regions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Has 5 </a:t>
            </a:r>
            <a:r>
              <a:rPr lang="en">
                <a:solidFill>
                  <a:srgbClr val="000000"/>
                </a:solidFill>
              </a:rPr>
              <a:t>volcanoes</a:t>
            </a:r>
            <a:r>
              <a:rPr lang="en">
                <a:solidFill>
                  <a:srgbClr val="000000"/>
                </a:solidFill>
              </a:rPr>
              <a:t> </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Kohala</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Mauna Kea </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Hualalai</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Mauna Loa</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Kilauea</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Kilauea is the most active volcano that it adds on additional 42 acres annually</a:t>
            </a:r>
            <a:endParaRPr>
              <a:solidFill>
                <a:srgbClr val="000000"/>
              </a:solidFill>
            </a:endParaRPr>
          </a:p>
          <a:p>
            <a:pPr indent="0" lvl="0" marL="914400" rtl="0" algn="l">
              <a:lnSpc>
                <a:spcPct val="100000"/>
              </a:lnSpc>
              <a:spcBef>
                <a:spcPts val="1600"/>
              </a:spcBef>
              <a:spcAft>
                <a:spcPts val="0"/>
              </a:spcAft>
              <a:buNone/>
            </a:pPr>
            <a:r>
              <a:t/>
            </a:r>
            <a:endParaRPr/>
          </a:p>
        </p:txBody>
      </p:sp>
      <p:sp>
        <p:nvSpPr>
          <p:cNvPr id="134" name="Google Shape;134;p23"/>
          <p:cNvSpPr txBox="1"/>
          <p:nvPr>
            <p:ph type="title"/>
          </p:nvPr>
        </p:nvSpPr>
        <p:spPr>
          <a:xfrm>
            <a:off x="5083050" y="335800"/>
            <a:ext cx="3498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Hawaii</a:t>
            </a:r>
            <a:endParaRPr/>
          </a:p>
        </p:txBody>
      </p:sp>
      <p:pic>
        <p:nvPicPr>
          <p:cNvPr descr="Map of Hawaii highlighting Kahoolawe.svg" id="135" name="Google Shape;135;p23"/>
          <p:cNvPicPr preferRelativeResize="0"/>
          <p:nvPr/>
        </p:nvPicPr>
        <p:blipFill>
          <a:blip r:embed="rId3">
            <a:alphaModFix/>
          </a:blip>
          <a:stretch>
            <a:fillRect/>
          </a:stretch>
        </p:blipFill>
        <p:spPr>
          <a:xfrm>
            <a:off x="1231588" y="3244500"/>
            <a:ext cx="2479425" cy="1668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rPr>
              <a:t>Kilauea volcano</a:t>
            </a:r>
            <a:endParaRPr>
              <a:highlight>
                <a:schemeClr val="dk1"/>
              </a:highlight>
            </a:endParaRPr>
          </a:p>
        </p:txBody>
      </p:sp>
      <p:pic>
        <p:nvPicPr>
          <p:cNvPr id="141" name="Google Shape;141;p24"/>
          <p:cNvPicPr preferRelativeResize="0"/>
          <p:nvPr/>
        </p:nvPicPr>
        <p:blipFill>
          <a:blip r:embed="rId3">
            <a:alphaModFix/>
          </a:blip>
          <a:stretch>
            <a:fillRect/>
          </a:stretch>
        </p:blipFill>
        <p:spPr>
          <a:xfrm>
            <a:off x="4519975" y="1328212"/>
            <a:ext cx="3968750" cy="2221288"/>
          </a:xfrm>
          <a:prstGeom prst="rect">
            <a:avLst/>
          </a:prstGeom>
          <a:noFill/>
          <a:ln>
            <a:noFill/>
          </a:ln>
        </p:spPr>
      </p:pic>
      <p:pic>
        <p:nvPicPr>
          <p:cNvPr id="142" name="Google Shape;142;p24"/>
          <p:cNvPicPr preferRelativeResize="0"/>
          <p:nvPr/>
        </p:nvPicPr>
        <p:blipFill>
          <a:blip r:embed="rId4">
            <a:alphaModFix/>
          </a:blip>
          <a:stretch>
            <a:fillRect/>
          </a:stretch>
        </p:blipFill>
        <p:spPr>
          <a:xfrm>
            <a:off x="311700" y="1320900"/>
            <a:ext cx="3968749" cy="2228600"/>
          </a:xfrm>
          <a:prstGeom prst="rect">
            <a:avLst/>
          </a:prstGeom>
          <a:noFill/>
          <a:ln>
            <a:noFill/>
          </a:ln>
        </p:spPr>
      </p:pic>
      <p:sp>
        <p:nvSpPr>
          <p:cNvPr id="143" name="Google Shape;143;p24"/>
          <p:cNvSpPr txBox="1"/>
          <p:nvPr/>
        </p:nvSpPr>
        <p:spPr>
          <a:xfrm>
            <a:off x="220175" y="3652475"/>
            <a:ext cx="3968700" cy="10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highlight>
                  <a:srgbClr val="FEFEFE"/>
                </a:highlight>
              </a:rPr>
              <a:t>2016 shows Kapoho Bay on the island of Hawaii before the Kilauea volcano erupted</a:t>
            </a:r>
            <a:endParaRPr/>
          </a:p>
        </p:txBody>
      </p:sp>
      <p:sp>
        <p:nvSpPr>
          <p:cNvPr id="144" name="Google Shape;144;p24"/>
          <p:cNvSpPr txBox="1"/>
          <p:nvPr/>
        </p:nvSpPr>
        <p:spPr>
          <a:xfrm>
            <a:off x="4519975" y="3652475"/>
            <a:ext cx="3772500" cy="7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300">
                <a:highlight>
                  <a:srgbClr val="FEFEFE"/>
                </a:highlight>
              </a:rPr>
              <a:t>A</a:t>
            </a:r>
            <a:r>
              <a:rPr b="1" lang="en" sz="1300">
                <a:highlight>
                  <a:srgbClr val="FEFEFE"/>
                </a:highlight>
              </a:rPr>
              <a:t>n image taken on June 4, 2018 with lava spilling into the bay.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Climate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Tropical Climate of hawaii</a:t>
            </a:r>
            <a:endParaRPr/>
          </a:p>
        </p:txBody>
      </p:sp>
      <p:sp>
        <p:nvSpPr>
          <p:cNvPr id="155" name="Google Shape;155;p26"/>
          <p:cNvSpPr txBox="1"/>
          <p:nvPr>
            <p:ph idx="1" type="body"/>
          </p:nvPr>
        </p:nvSpPr>
        <p:spPr>
          <a:xfrm>
            <a:off x="311700" y="1140763"/>
            <a:ext cx="3999900" cy="351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climate is affected by trade winds giving a cooling effect</a:t>
            </a:r>
            <a:endParaRPr sz="1500"/>
          </a:p>
          <a:p>
            <a:pPr indent="-323850" lvl="0" marL="457200" rtl="0" algn="l">
              <a:spcBef>
                <a:spcPts val="0"/>
              </a:spcBef>
              <a:spcAft>
                <a:spcPts val="0"/>
              </a:spcAft>
              <a:buSzPts val="1500"/>
              <a:buChar char="●"/>
            </a:pPr>
            <a:r>
              <a:rPr lang="en" sz="1500"/>
              <a:t>There are only two seasons</a:t>
            </a:r>
            <a:endParaRPr sz="1500"/>
          </a:p>
          <a:p>
            <a:pPr indent="-323850" lvl="0" marL="457200" rtl="0" algn="l">
              <a:spcBef>
                <a:spcPts val="0"/>
              </a:spcBef>
              <a:spcAft>
                <a:spcPts val="0"/>
              </a:spcAft>
              <a:buSzPts val="1500"/>
              <a:buChar char="●"/>
            </a:pPr>
            <a:r>
              <a:rPr lang="en" sz="1500"/>
              <a:t>Summer is from May to October</a:t>
            </a:r>
            <a:endParaRPr sz="1500"/>
          </a:p>
          <a:p>
            <a:pPr indent="-323850" lvl="0" marL="457200" rtl="0" algn="l">
              <a:spcBef>
                <a:spcPts val="0"/>
              </a:spcBef>
              <a:spcAft>
                <a:spcPts val="0"/>
              </a:spcAft>
              <a:buSzPts val="1500"/>
              <a:buChar char="●"/>
            </a:pPr>
            <a:r>
              <a:rPr lang="en" sz="1500"/>
              <a:t>Winter is from November to April</a:t>
            </a:r>
            <a:endParaRPr sz="1500"/>
          </a:p>
          <a:p>
            <a:pPr indent="-323850" lvl="0" marL="457200" rtl="0" algn="l">
              <a:spcBef>
                <a:spcPts val="0"/>
              </a:spcBef>
              <a:spcAft>
                <a:spcPts val="0"/>
              </a:spcAft>
              <a:buSzPts val="1500"/>
              <a:buChar char="●"/>
            </a:pPr>
            <a:r>
              <a:rPr lang="en" sz="1500"/>
              <a:t>The warm air temperatures range from 85°F in the Summer to 78°F in the Winter</a:t>
            </a:r>
            <a:endParaRPr sz="1500"/>
          </a:p>
          <a:p>
            <a:pPr indent="-323850" lvl="0" marL="457200" rtl="0" algn="l">
              <a:spcBef>
                <a:spcPts val="0"/>
              </a:spcBef>
              <a:spcAft>
                <a:spcPts val="0"/>
              </a:spcAft>
              <a:buSzPts val="1500"/>
              <a:buChar char="●"/>
            </a:pPr>
            <a:r>
              <a:rPr lang="en" sz="1500"/>
              <a:t>In the higher elevations on top of Volcanoes temperatures average 40°F</a:t>
            </a:r>
            <a:endParaRPr sz="1500"/>
          </a:p>
          <a:p>
            <a:pPr indent="0" lvl="0" marL="0" rtl="0" algn="l">
              <a:spcBef>
                <a:spcPts val="1600"/>
              </a:spcBef>
              <a:spcAft>
                <a:spcPts val="1600"/>
              </a:spcAft>
              <a:buNone/>
            </a:pPr>
            <a:r>
              <a:t/>
            </a:r>
            <a:endParaRPr sz="1500"/>
          </a:p>
        </p:txBody>
      </p:sp>
      <p:pic>
        <p:nvPicPr>
          <p:cNvPr id="156" name="Google Shape;156;p26"/>
          <p:cNvPicPr preferRelativeResize="0"/>
          <p:nvPr/>
        </p:nvPicPr>
        <p:blipFill>
          <a:blip r:embed="rId3">
            <a:alphaModFix/>
          </a:blip>
          <a:stretch>
            <a:fillRect/>
          </a:stretch>
        </p:blipFill>
        <p:spPr>
          <a:xfrm>
            <a:off x="4389350" y="1140712"/>
            <a:ext cx="4520700" cy="35161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0" name="Shape 160"/>
        <p:cNvGrpSpPr/>
        <p:nvPr/>
      </p:nvGrpSpPr>
      <p:grpSpPr>
        <a:xfrm>
          <a:off x="0" y="0"/>
          <a:ext cx="0" cy="0"/>
          <a:chOff x="0" y="0"/>
          <a:chExt cx="0" cy="0"/>
        </a:xfrm>
      </p:grpSpPr>
      <p:sp>
        <p:nvSpPr>
          <p:cNvPr id="161" name="Google Shape;161;p27"/>
          <p:cNvSpPr txBox="1"/>
          <p:nvPr>
            <p:ph idx="1" type="body"/>
          </p:nvPr>
        </p:nvSpPr>
        <p:spPr>
          <a:xfrm>
            <a:off x="163975" y="140875"/>
            <a:ext cx="4322400" cy="492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600">
                <a:solidFill>
                  <a:srgbClr val="000000"/>
                </a:solidFill>
                <a:latin typeface="Amatic SC"/>
                <a:ea typeface="Amatic SC"/>
                <a:cs typeface="Amatic SC"/>
                <a:sym typeface="Amatic SC"/>
              </a:rPr>
              <a:t>Rainfall </a:t>
            </a:r>
            <a:endParaRPr b="1" sz="3600">
              <a:solidFill>
                <a:srgbClr val="000000"/>
              </a:solidFill>
              <a:latin typeface="Amatic SC"/>
              <a:ea typeface="Amatic SC"/>
              <a:cs typeface="Amatic SC"/>
              <a:sym typeface="Amatic SC"/>
            </a:endParaRPr>
          </a:p>
          <a:p>
            <a:pPr indent="-419100" lvl="0" marL="457200" rtl="0" algn="l">
              <a:lnSpc>
                <a:spcPct val="100000"/>
              </a:lnSpc>
              <a:spcBef>
                <a:spcPts val="0"/>
              </a:spcBef>
              <a:spcAft>
                <a:spcPts val="0"/>
              </a:spcAft>
              <a:buClr>
                <a:srgbClr val="000000"/>
              </a:buClr>
              <a:buSzPts val="3000"/>
              <a:buFont typeface="Amatic SC"/>
              <a:buChar char="●"/>
            </a:pPr>
            <a:r>
              <a:rPr lang="en" sz="3000">
                <a:solidFill>
                  <a:srgbClr val="000000"/>
                </a:solidFill>
                <a:latin typeface="Amatic SC"/>
                <a:ea typeface="Amatic SC"/>
                <a:cs typeface="Amatic SC"/>
                <a:sym typeface="Amatic SC"/>
              </a:rPr>
              <a:t>average rainfall that is 25% annually. </a:t>
            </a:r>
            <a:endParaRPr sz="3000">
              <a:solidFill>
                <a:srgbClr val="000000"/>
              </a:solidFill>
              <a:latin typeface="Amatic SC"/>
              <a:ea typeface="Amatic SC"/>
              <a:cs typeface="Amatic SC"/>
              <a:sym typeface="Amatic SC"/>
            </a:endParaRPr>
          </a:p>
          <a:p>
            <a:pPr indent="-419100" lvl="0" marL="457200" rtl="0" algn="l">
              <a:lnSpc>
                <a:spcPct val="100000"/>
              </a:lnSpc>
              <a:spcBef>
                <a:spcPts val="0"/>
              </a:spcBef>
              <a:spcAft>
                <a:spcPts val="0"/>
              </a:spcAft>
              <a:buClr>
                <a:srgbClr val="000000"/>
              </a:buClr>
              <a:buSzPts val="3000"/>
              <a:buFont typeface="Amatic SC"/>
              <a:buChar char="●"/>
            </a:pPr>
            <a:r>
              <a:rPr lang="en" sz="3000">
                <a:solidFill>
                  <a:srgbClr val="000000"/>
                </a:solidFill>
                <a:latin typeface="Amatic SC"/>
                <a:ea typeface="Amatic SC"/>
                <a:cs typeface="Amatic SC"/>
                <a:sym typeface="Amatic SC"/>
              </a:rPr>
              <a:t>October to March are considered the Rain season</a:t>
            </a:r>
            <a:endParaRPr sz="3000">
              <a:solidFill>
                <a:srgbClr val="000000"/>
              </a:solidFill>
              <a:latin typeface="Amatic SC"/>
              <a:ea typeface="Amatic SC"/>
              <a:cs typeface="Amatic SC"/>
              <a:sym typeface="Amatic SC"/>
            </a:endParaRPr>
          </a:p>
          <a:p>
            <a:pPr indent="-419100" lvl="0" marL="457200" rtl="0" algn="l">
              <a:lnSpc>
                <a:spcPct val="100000"/>
              </a:lnSpc>
              <a:spcBef>
                <a:spcPts val="0"/>
              </a:spcBef>
              <a:spcAft>
                <a:spcPts val="0"/>
              </a:spcAft>
              <a:buClr>
                <a:srgbClr val="000000"/>
              </a:buClr>
              <a:buSzPts val="3000"/>
              <a:buFont typeface="Amatic SC"/>
              <a:buChar char="●"/>
            </a:pPr>
            <a:r>
              <a:rPr lang="en" sz="3000">
                <a:solidFill>
                  <a:srgbClr val="000000"/>
                </a:solidFill>
                <a:latin typeface="Amatic SC"/>
                <a:ea typeface="Amatic SC"/>
                <a:cs typeface="Amatic SC"/>
                <a:sym typeface="Amatic SC"/>
              </a:rPr>
              <a:t>Since there is distinct rainfall patterns it determines the location of the main tourism economy</a:t>
            </a:r>
            <a:endParaRPr sz="3000">
              <a:solidFill>
                <a:srgbClr val="000000"/>
              </a:solidFill>
              <a:latin typeface="Amatic SC"/>
              <a:ea typeface="Amatic SC"/>
              <a:cs typeface="Amatic SC"/>
              <a:sym typeface="Amatic SC"/>
            </a:endParaRPr>
          </a:p>
          <a:p>
            <a:pPr indent="0" lvl="0" marL="0" rtl="0" algn="ctr">
              <a:lnSpc>
                <a:spcPct val="100000"/>
              </a:lnSpc>
              <a:spcBef>
                <a:spcPts val="0"/>
              </a:spcBef>
              <a:spcAft>
                <a:spcPts val="0"/>
              </a:spcAft>
              <a:buClr>
                <a:srgbClr val="000000"/>
              </a:buClr>
              <a:buSzPts val="1100"/>
              <a:buFont typeface="Arial"/>
              <a:buNone/>
            </a:pPr>
            <a:r>
              <a:t/>
            </a:r>
            <a:endParaRPr>
              <a:solidFill>
                <a:srgbClr val="000000"/>
              </a:solidFill>
              <a:latin typeface="Quicksand"/>
              <a:ea typeface="Quicksand"/>
              <a:cs typeface="Quicksand"/>
              <a:sym typeface="Quicksand"/>
            </a:endParaRPr>
          </a:p>
          <a:p>
            <a:pPr indent="0" lvl="0" marL="0" rtl="0" algn="ctr">
              <a:lnSpc>
                <a:spcPct val="100000"/>
              </a:lnSpc>
              <a:spcBef>
                <a:spcPts val="0"/>
              </a:spcBef>
              <a:spcAft>
                <a:spcPts val="0"/>
              </a:spcAft>
              <a:buClr>
                <a:srgbClr val="000000"/>
              </a:buClr>
              <a:buSzPts val="1100"/>
              <a:buFont typeface="Arial"/>
              <a:buNone/>
            </a:pPr>
            <a:r>
              <a:t/>
            </a:r>
            <a:endParaRPr>
              <a:solidFill>
                <a:srgbClr val="000000"/>
              </a:solidFill>
              <a:latin typeface="Quicksand"/>
              <a:ea typeface="Quicksand"/>
              <a:cs typeface="Quicksand"/>
              <a:sym typeface="Quicksand"/>
            </a:endParaRPr>
          </a:p>
        </p:txBody>
      </p:sp>
      <p:pic>
        <p:nvPicPr>
          <p:cNvPr id="162" name="Google Shape;162;p27"/>
          <p:cNvPicPr preferRelativeResize="0"/>
          <p:nvPr/>
        </p:nvPicPr>
        <p:blipFill>
          <a:blip r:embed="rId3">
            <a:alphaModFix/>
          </a:blip>
          <a:stretch>
            <a:fillRect/>
          </a:stretch>
        </p:blipFill>
        <p:spPr>
          <a:xfrm>
            <a:off x="4647175" y="1057475"/>
            <a:ext cx="4322525" cy="28771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600">
                <a:solidFill>
                  <a:srgbClr val="000000"/>
                </a:solidFill>
              </a:rPr>
              <a:t>Flooding In Kauai</a:t>
            </a:r>
            <a:endParaRPr/>
          </a:p>
        </p:txBody>
      </p:sp>
      <p:sp>
        <p:nvSpPr>
          <p:cNvPr id="168" name="Google Shape;168;p28"/>
          <p:cNvSpPr txBox="1"/>
          <p:nvPr>
            <p:ph idx="1" type="body"/>
          </p:nvPr>
        </p:nvSpPr>
        <p:spPr>
          <a:xfrm>
            <a:off x="311700" y="901650"/>
            <a:ext cx="4173900" cy="4242000"/>
          </a:xfrm>
          <a:prstGeom prst="rect">
            <a:avLst/>
          </a:prstGeom>
        </p:spPr>
        <p:txBody>
          <a:bodyPr anchorCtr="0" anchor="t" bIns="91425" lIns="91425" spcFirstLastPara="1" rIns="91425" wrap="square" tIns="91425">
            <a:noAutofit/>
          </a:bodyPr>
          <a:lstStyle/>
          <a:p>
            <a:pPr indent="-419100" lvl="0" marL="457200" rtl="0" algn="l">
              <a:lnSpc>
                <a:spcPct val="100000"/>
              </a:lnSpc>
              <a:spcBef>
                <a:spcPts val="0"/>
              </a:spcBef>
              <a:spcAft>
                <a:spcPts val="0"/>
              </a:spcAft>
              <a:buClr>
                <a:srgbClr val="000000"/>
              </a:buClr>
              <a:buSzPts val="3000"/>
              <a:buFont typeface="Amatic SC"/>
              <a:buChar char="●"/>
            </a:pPr>
            <a:r>
              <a:rPr lang="en" sz="3000">
                <a:solidFill>
                  <a:srgbClr val="000000"/>
                </a:solidFill>
                <a:latin typeface="Amatic SC"/>
                <a:ea typeface="Amatic SC"/>
                <a:cs typeface="Amatic SC"/>
                <a:sym typeface="Amatic SC"/>
              </a:rPr>
              <a:t>In April 2017, Kauai had record rainfall. </a:t>
            </a:r>
            <a:endParaRPr sz="3000">
              <a:solidFill>
                <a:srgbClr val="000000"/>
              </a:solidFill>
              <a:latin typeface="Amatic SC"/>
              <a:ea typeface="Amatic SC"/>
              <a:cs typeface="Amatic SC"/>
              <a:sym typeface="Amatic SC"/>
            </a:endParaRPr>
          </a:p>
          <a:p>
            <a:pPr indent="-419100" lvl="0" marL="457200" rtl="0" algn="l">
              <a:lnSpc>
                <a:spcPct val="100000"/>
              </a:lnSpc>
              <a:spcBef>
                <a:spcPts val="0"/>
              </a:spcBef>
              <a:spcAft>
                <a:spcPts val="0"/>
              </a:spcAft>
              <a:buClr>
                <a:srgbClr val="000000"/>
              </a:buClr>
              <a:buSzPts val="3000"/>
              <a:buFont typeface="Amatic SC"/>
              <a:buChar char="●"/>
            </a:pPr>
            <a:r>
              <a:rPr lang="en" sz="3000">
                <a:solidFill>
                  <a:srgbClr val="000000"/>
                </a:solidFill>
                <a:latin typeface="Amatic SC"/>
                <a:ea typeface="Amatic SC"/>
                <a:cs typeface="Amatic SC"/>
                <a:sym typeface="Amatic SC"/>
              </a:rPr>
              <a:t>28 plus inches of rain in about 24 hours.</a:t>
            </a:r>
            <a:endParaRPr sz="3000">
              <a:solidFill>
                <a:srgbClr val="000000"/>
              </a:solidFill>
              <a:latin typeface="Amatic SC"/>
              <a:ea typeface="Amatic SC"/>
              <a:cs typeface="Amatic SC"/>
              <a:sym typeface="Amatic SC"/>
            </a:endParaRPr>
          </a:p>
          <a:p>
            <a:pPr indent="-419100" lvl="0" marL="457200" rtl="0" algn="l">
              <a:lnSpc>
                <a:spcPct val="100000"/>
              </a:lnSpc>
              <a:spcBef>
                <a:spcPts val="0"/>
              </a:spcBef>
              <a:spcAft>
                <a:spcPts val="0"/>
              </a:spcAft>
              <a:buClr>
                <a:srgbClr val="000000"/>
              </a:buClr>
              <a:buSzPts val="3000"/>
              <a:buFont typeface="Amatic SC"/>
              <a:buChar char="●"/>
            </a:pPr>
            <a:r>
              <a:rPr lang="en" sz="3000">
                <a:solidFill>
                  <a:srgbClr val="000000"/>
                </a:solidFill>
                <a:latin typeface="Amatic SC"/>
                <a:ea typeface="Amatic SC"/>
                <a:cs typeface="Amatic SC"/>
                <a:sym typeface="Amatic SC"/>
              </a:rPr>
              <a:t>As a result, there were mudslides </a:t>
            </a:r>
            <a:endParaRPr sz="3000">
              <a:solidFill>
                <a:srgbClr val="000000"/>
              </a:solidFill>
              <a:latin typeface="Amatic SC"/>
              <a:ea typeface="Amatic SC"/>
              <a:cs typeface="Amatic SC"/>
              <a:sym typeface="Amatic SC"/>
            </a:endParaRPr>
          </a:p>
          <a:p>
            <a:pPr indent="-419100" lvl="0" marL="457200" rtl="0" algn="l">
              <a:lnSpc>
                <a:spcPct val="100000"/>
              </a:lnSpc>
              <a:spcBef>
                <a:spcPts val="0"/>
              </a:spcBef>
              <a:spcAft>
                <a:spcPts val="0"/>
              </a:spcAft>
              <a:buClr>
                <a:srgbClr val="000000"/>
              </a:buClr>
              <a:buSzPts val="3000"/>
              <a:buFont typeface="Quicksand"/>
              <a:buChar char="●"/>
            </a:pPr>
            <a:r>
              <a:rPr lang="en" sz="3000">
                <a:solidFill>
                  <a:srgbClr val="000000"/>
                </a:solidFill>
                <a:latin typeface="Amatic SC"/>
                <a:ea typeface="Amatic SC"/>
                <a:cs typeface="Amatic SC"/>
                <a:sym typeface="Amatic SC"/>
              </a:rPr>
              <a:t>Over 500 people were airlifted or transported by bus or boat</a:t>
            </a:r>
            <a:r>
              <a:rPr lang="en" sz="3000">
                <a:solidFill>
                  <a:srgbClr val="000000"/>
                </a:solidFill>
                <a:latin typeface="Quicksand"/>
                <a:ea typeface="Quicksand"/>
                <a:cs typeface="Quicksand"/>
                <a:sym typeface="Quicksand"/>
              </a:rPr>
              <a:t> </a:t>
            </a:r>
            <a:endParaRPr sz="3000">
              <a:solidFill>
                <a:srgbClr val="000000"/>
              </a:solidFill>
              <a:latin typeface="Quicksand"/>
              <a:ea typeface="Quicksand"/>
              <a:cs typeface="Quicksand"/>
              <a:sym typeface="Quicksand"/>
            </a:endParaRPr>
          </a:p>
          <a:p>
            <a:pPr indent="0" lvl="0" marL="0" rtl="0" algn="l">
              <a:spcBef>
                <a:spcPts val="0"/>
              </a:spcBef>
              <a:spcAft>
                <a:spcPts val="0"/>
              </a:spcAft>
              <a:buClr>
                <a:srgbClr val="000000"/>
              </a:buClr>
              <a:buSzPts val="1100"/>
              <a:buFont typeface="Arial"/>
              <a:buNone/>
            </a:pPr>
            <a:r>
              <a:t/>
            </a:r>
            <a:endParaRPr sz="2400"/>
          </a:p>
          <a:p>
            <a:pPr indent="0" lvl="0" marL="0" rtl="0" algn="l">
              <a:spcBef>
                <a:spcPts val="1600"/>
              </a:spcBef>
              <a:spcAft>
                <a:spcPts val="1600"/>
              </a:spcAft>
              <a:buNone/>
            </a:pPr>
            <a:r>
              <a:t/>
            </a:r>
            <a:endParaRPr/>
          </a:p>
        </p:txBody>
      </p:sp>
      <p:pic>
        <p:nvPicPr>
          <p:cNvPr id="169" name="Google Shape;169;p28"/>
          <p:cNvPicPr preferRelativeResize="0"/>
          <p:nvPr/>
        </p:nvPicPr>
        <p:blipFill>
          <a:blip r:embed="rId3">
            <a:alphaModFix/>
          </a:blip>
          <a:stretch>
            <a:fillRect/>
          </a:stretch>
        </p:blipFill>
        <p:spPr>
          <a:xfrm>
            <a:off x="4572000" y="1119137"/>
            <a:ext cx="3873650" cy="29052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4800">
                <a:solidFill>
                  <a:srgbClr val="000000"/>
                </a:solidFill>
              </a:rPr>
              <a:t>Windward vs. Leeward</a:t>
            </a:r>
            <a:endParaRPr sz="4800">
              <a:solidFill>
                <a:srgbClr val="000000"/>
              </a:solidFill>
            </a:endParaRPr>
          </a:p>
          <a:p>
            <a:pPr indent="0" lvl="0" marL="0" rtl="0" algn="l">
              <a:spcBef>
                <a:spcPts val="0"/>
              </a:spcBef>
              <a:spcAft>
                <a:spcPts val="0"/>
              </a:spcAft>
              <a:buNone/>
            </a:pPr>
            <a:r>
              <a:t/>
            </a:r>
            <a:endParaRPr/>
          </a:p>
        </p:txBody>
      </p:sp>
      <p:sp>
        <p:nvSpPr>
          <p:cNvPr id="175" name="Google Shape;175;p29"/>
          <p:cNvSpPr txBox="1"/>
          <p:nvPr>
            <p:ph idx="2" type="body"/>
          </p:nvPr>
        </p:nvSpPr>
        <p:spPr>
          <a:xfrm>
            <a:off x="134300" y="1302650"/>
            <a:ext cx="4118700" cy="372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3000">
                <a:solidFill>
                  <a:srgbClr val="000000"/>
                </a:solidFill>
                <a:latin typeface="Amatic SC"/>
                <a:ea typeface="Amatic SC"/>
                <a:cs typeface="Amatic SC"/>
                <a:sym typeface="Amatic SC"/>
              </a:rPr>
              <a:t>Windward</a:t>
            </a:r>
            <a:endParaRPr b="1" sz="3000">
              <a:solidFill>
                <a:srgbClr val="000000"/>
              </a:solidFill>
              <a:latin typeface="Amatic SC"/>
              <a:ea typeface="Amatic SC"/>
              <a:cs typeface="Amatic SC"/>
              <a:sym typeface="Amatic SC"/>
            </a:endParaRPr>
          </a:p>
          <a:p>
            <a:pPr indent="0" lvl="0" marL="0" rtl="0" algn="l">
              <a:lnSpc>
                <a:spcPct val="100000"/>
              </a:lnSpc>
              <a:spcBef>
                <a:spcPts val="0"/>
              </a:spcBef>
              <a:spcAft>
                <a:spcPts val="0"/>
              </a:spcAft>
              <a:buClr>
                <a:srgbClr val="000000"/>
              </a:buClr>
              <a:buSzPts val="1100"/>
              <a:buFont typeface="Arial"/>
              <a:buNone/>
            </a:pPr>
            <a:r>
              <a:t/>
            </a:r>
            <a:endParaRPr>
              <a:solidFill>
                <a:srgbClr val="000000"/>
              </a:solidFill>
              <a:latin typeface="Amatic SC"/>
              <a:ea typeface="Amatic SC"/>
              <a:cs typeface="Amatic SC"/>
              <a:sym typeface="Amatic SC"/>
            </a:endParaRPr>
          </a:p>
          <a:p>
            <a:pPr indent="-419100" lvl="0" marL="457200" rtl="0" algn="l">
              <a:lnSpc>
                <a:spcPct val="100000"/>
              </a:lnSpc>
              <a:spcBef>
                <a:spcPts val="0"/>
              </a:spcBef>
              <a:spcAft>
                <a:spcPts val="0"/>
              </a:spcAft>
              <a:buClr>
                <a:srgbClr val="000000"/>
              </a:buClr>
              <a:buSzPts val="3000"/>
              <a:buFont typeface="Amatic SC"/>
              <a:buChar char="●"/>
            </a:pPr>
            <a:r>
              <a:rPr lang="en" sz="3000">
                <a:solidFill>
                  <a:srgbClr val="000000"/>
                </a:solidFill>
                <a:latin typeface="Amatic SC"/>
                <a:ea typeface="Amatic SC"/>
                <a:cs typeface="Amatic SC"/>
                <a:sym typeface="Amatic SC"/>
              </a:rPr>
              <a:t> </a:t>
            </a:r>
            <a:r>
              <a:rPr lang="en" sz="2400">
                <a:solidFill>
                  <a:srgbClr val="000000"/>
                </a:solidFill>
                <a:latin typeface="Amatic SC"/>
                <a:ea typeface="Amatic SC"/>
                <a:cs typeface="Amatic SC"/>
                <a:sym typeface="Amatic SC"/>
              </a:rPr>
              <a:t>on the northeast side of the islands</a:t>
            </a:r>
            <a:endParaRPr sz="2400">
              <a:solidFill>
                <a:srgbClr val="000000"/>
              </a:solidFill>
              <a:latin typeface="Amatic SC"/>
              <a:ea typeface="Amatic SC"/>
              <a:cs typeface="Amatic SC"/>
              <a:sym typeface="Amatic SC"/>
            </a:endParaRPr>
          </a:p>
          <a:p>
            <a:pPr indent="-381000" lvl="0" marL="457200" rtl="0" algn="l">
              <a:lnSpc>
                <a:spcPct val="100000"/>
              </a:lnSpc>
              <a:spcBef>
                <a:spcPts val="0"/>
              </a:spcBef>
              <a:spcAft>
                <a:spcPts val="0"/>
              </a:spcAft>
              <a:buClr>
                <a:srgbClr val="000000"/>
              </a:buClr>
              <a:buSzPts val="2400"/>
              <a:buFont typeface="Amatic SC"/>
              <a:buChar char="●"/>
            </a:pPr>
            <a:r>
              <a:rPr lang="en" sz="2400">
                <a:solidFill>
                  <a:srgbClr val="000000"/>
                </a:solidFill>
                <a:latin typeface="Amatic SC"/>
                <a:ea typeface="Amatic SC"/>
                <a:cs typeface="Amatic SC"/>
                <a:sym typeface="Amatic SC"/>
              </a:rPr>
              <a:t>receives lots of rainfall</a:t>
            </a:r>
            <a:endParaRPr sz="2400">
              <a:solidFill>
                <a:srgbClr val="000000"/>
              </a:solidFill>
              <a:latin typeface="Amatic SC"/>
              <a:ea typeface="Amatic SC"/>
              <a:cs typeface="Amatic SC"/>
              <a:sym typeface="Amatic SC"/>
            </a:endParaRPr>
          </a:p>
          <a:p>
            <a:pPr indent="0" lvl="0" marL="0" rtl="0" algn="l">
              <a:lnSpc>
                <a:spcPct val="100000"/>
              </a:lnSpc>
              <a:spcBef>
                <a:spcPts val="0"/>
              </a:spcBef>
              <a:spcAft>
                <a:spcPts val="0"/>
              </a:spcAft>
              <a:buClr>
                <a:srgbClr val="000000"/>
              </a:buClr>
              <a:buSzPts val="1100"/>
              <a:buFont typeface="Arial"/>
              <a:buNone/>
            </a:pPr>
            <a:r>
              <a:rPr b="1" lang="en" sz="3000">
                <a:solidFill>
                  <a:srgbClr val="000000"/>
                </a:solidFill>
                <a:latin typeface="Amatic SC"/>
                <a:ea typeface="Amatic SC"/>
                <a:cs typeface="Amatic SC"/>
                <a:sym typeface="Amatic SC"/>
              </a:rPr>
              <a:t>L</a:t>
            </a:r>
            <a:r>
              <a:rPr b="1" lang="en" sz="3000">
                <a:solidFill>
                  <a:srgbClr val="000000"/>
                </a:solidFill>
                <a:latin typeface="Amatic SC"/>
                <a:ea typeface="Amatic SC"/>
                <a:cs typeface="Amatic SC"/>
                <a:sym typeface="Amatic SC"/>
              </a:rPr>
              <a:t>eeward</a:t>
            </a:r>
            <a:endParaRPr b="1" sz="3000">
              <a:solidFill>
                <a:srgbClr val="000000"/>
              </a:solidFill>
              <a:latin typeface="Amatic SC"/>
              <a:ea typeface="Amatic SC"/>
              <a:cs typeface="Amatic SC"/>
              <a:sym typeface="Amatic SC"/>
            </a:endParaRPr>
          </a:p>
          <a:p>
            <a:pPr indent="0" lvl="0" marL="0" rtl="0" algn="l">
              <a:lnSpc>
                <a:spcPct val="100000"/>
              </a:lnSpc>
              <a:spcBef>
                <a:spcPts val="0"/>
              </a:spcBef>
              <a:spcAft>
                <a:spcPts val="0"/>
              </a:spcAft>
              <a:buClr>
                <a:srgbClr val="000000"/>
              </a:buClr>
              <a:buSzPts val="1100"/>
              <a:buFont typeface="Arial"/>
              <a:buNone/>
            </a:pPr>
            <a:r>
              <a:t/>
            </a:r>
            <a:endParaRPr>
              <a:solidFill>
                <a:srgbClr val="000000"/>
              </a:solidFill>
              <a:latin typeface="Amatic SC"/>
              <a:ea typeface="Amatic SC"/>
              <a:cs typeface="Amatic SC"/>
              <a:sym typeface="Amatic SC"/>
            </a:endParaRPr>
          </a:p>
          <a:p>
            <a:pPr indent="-381000" lvl="0" marL="457200" rtl="0" algn="l">
              <a:lnSpc>
                <a:spcPct val="100000"/>
              </a:lnSpc>
              <a:spcBef>
                <a:spcPts val="0"/>
              </a:spcBef>
              <a:spcAft>
                <a:spcPts val="0"/>
              </a:spcAft>
              <a:buClr>
                <a:srgbClr val="000000"/>
              </a:buClr>
              <a:buSzPts val="2400"/>
              <a:buFont typeface="Amatic SC"/>
              <a:buChar char="●"/>
            </a:pPr>
            <a:r>
              <a:rPr lang="en" sz="2400">
                <a:solidFill>
                  <a:srgbClr val="000000"/>
                </a:solidFill>
                <a:latin typeface="Amatic SC"/>
                <a:ea typeface="Amatic SC"/>
                <a:cs typeface="Amatic SC"/>
                <a:sym typeface="Amatic SC"/>
              </a:rPr>
              <a:t>on the southwest side of the islands </a:t>
            </a:r>
            <a:endParaRPr sz="2400">
              <a:solidFill>
                <a:srgbClr val="000000"/>
              </a:solidFill>
              <a:latin typeface="Amatic SC"/>
              <a:ea typeface="Amatic SC"/>
              <a:cs typeface="Amatic SC"/>
              <a:sym typeface="Amatic SC"/>
            </a:endParaRPr>
          </a:p>
          <a:p>
            <a:pPr indent="-381000" lvl="0" marL="457200" rtl="0" algn="l">
              <a:lnSpc>
                <a:spcPct val="100000"/>
              </a:lnSpc>
              <a:spcBef>
                <a:spcPts val="0"/>
              </a:spcBef>
              <a:spcAft>
                <a:spcPts val="0"/>
              </a:spcAft>
              <a:buClr>
                <a:srgbClr val="000000"/>
              </a:buClr>
              <a:buSzPts val="2400"/>
              <a:buFont typeface="Amatic SC"/>
              <a:buChar char="●"/>
            </a:pPr>
            <a:r>
              <a:rPr lang="en" sz="2400">
                <a:solidFill>
                  <a:srgbClr val="000000"/>
                </a:solidFill>
                <a:latin typeface="Amatic SC"/>
                <a:ea typeface="Amatic SC"/>
                <a:cs typeface="Amatic SC"/>
                <a:sym typeface="Amatic SC"/>
              </a:rPr>
              <a:t>It is protected from rainfall and wind</a:t>
            </a:r>
            <a:endParaRPr sz="2400">
              <a:solidFill>
                <a:srgbClr val="000000"/>
              </a:solidFill>
              <a:latin typeface="Amatic SC"/>
              <a:ea typeface="Amatic SC"/>
              <a:cs typeface="Amatic SC"/>
              <a:sym typeface="Amatic SC"/>
            </a:endParaRPr>
          </a:p>
        </p:txBody>
      </p:sp>
      <p:pic>
        <p:nvPicPr>
          <p:cNvPr id="176" name="Google Shape;176;p29"/>
          <p:cNvPicPr preferRelativeResize="0"/>
          <p:nvPr/>
        </p:nvPicPr>
        <p:blipFill>
          <a:blip r:embed="rId3">
            <a:alphaModFix/>
          </a:blip>
          <a:stretch>
            <a:fillRect/>
          </a:stretch>
        </p:blipFill>
        <p:spPr>
          <a:xfrm>
            <a:off x="4059650" y="1421914"/>
            <a:ext cx="4906949" cy="2407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265500" y="4749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Waste disposal and garbage</a:t>
            </a:r>
            <a:endParaRPr/>
          </a:p>
        </p:txBody>
      </p:sp>
      <p:sp>
        <p:nvSpPr>
          <p:cNvPr id="182" name="Google Shape;182;p30"/>
          <p:cNvSpPr txBox="1"/>
          <p:nvPr>
            <p:ph idx="2" type="body"/>
          </p:nvPr>
        </p:nvSpPr>
        <p:spPr>
          <a:xfrm>
            <a:off x="4774175" y="217725"/>
            <a:ext cx="4210500" cy="44475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a:solidFill>
                  <a:schemeClr val="dk2"/>
                </a:solidFill>
              </a:rPr>
              <a:t>Closed Ecosystem</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Waste remains on the Island or dumped into water</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The largest garbage collection area is in the warm and cold water </a:t>
            </a:r>
            <a:r>
              <a:rPr lang="en">
                <a:solidFill>
                  <a:schemeClr val="dk2"/>
                </a:solidFill>
              </a:rPr>
              <a:t>convergence</a:t>
            </a:r>
            <a:r>
              <a:rPr lang="en">
                <a:solidFill>
                  <a:schemeClr val="dk2"/>
                </a:solidFill>
              </a:rPr>
              <a:t> zone Northwest of the Hawaiian Islands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Trash turns up on the beaches of Hawaii from many areas of </a:t>
            </a:r>
            <a:r>
              <a:rPr lang="en">
                <a:solidFill>
                  <a:schemeClr val="dk2"/>
                </a:solidFill>
              </a:rPr>
              <a:t>surrounding</a:t>
            </a:r>
            <a:r>
              <a:rPr lang="en">
                <a:solidFill>
                  <a:schemeClr val="dk2"/>
                </a:solidFill>
              </a:rPr>
              <a:t> water </a:t>
            </a:r>
            <a:endParaRPr>
              <a:solidFill>
                <a:schemeClr val="dk2"/>
              </a:solidFill>
            </a:endParaRPr>
          </a:p>
        </p:txBody>
      </p:sp>
      <p:pic>
        <p:nvPicPr>
          <p:cNvPr id="183" name="Google Shape;183;p30"/>
          <p:cNvPicPr preferRelativeResize="0"/>
          <p:nvPr/>
        </p:nvPicPr>
        <p:blipFill>
          <a:blip r:embed="rId3">
            <a:alphaModFix/>
          </a:blip>
          <a:stretch>
            <a:fillRect/>
          </a:stretch>
        </p:blipFill>
        <p:spPr>
          <a:xfrm>
            <a:off x="467650" y="2282287"/>
            <a:ext cx="3640900" cy="25540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Historical Geography and Settlement of the Hawaiian Islands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a:t>
            </a:r>
            <a:endParaRPr/>
          </a:p>
        </p:txBody>
      </p:sp>
      <p:sp>
        <p:nvSpPr>
          <p:cNvPr id="64" name="Google Shape;64;p14"/>
          <p:cNvSpPr txBox="1"/>
          <p:nvPr>
            <p:ph idx="1" type="body"/>
          </p:nvPr>
        </p:nvSpPr>
        <p:spPr>
          <a:xfrm>
            <a:off x="311700" y="1228675"/>
            <a:ext cx="8520600" cy="3390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sz="6000">
                <a:solidFill>
                  <a:srgbClr val="000000"/>
                </a:solidFill>
                <a:latin typeface="Amatic SC"/>
                <a:ea typeface="Amatic SC"/>
                <a:cs typeface="Amatic SC"/>
                <a:sym typeface="Amatic SC"/>
              </a:rPr>
              <a:t>How can tourism be </a:t>
            </a:r>
            <a:r>
              <a:rPr b="1" lang="en" sz="6000">
                <a:solidFill>
                  <a:srgbClr val="000000"/>
                </a:solidFill>
                <a:latin typeface="Amatic SC"/>
                <a:ea typeface="Amatic SC"/>
                <a:cs typeface="Amatic SC"/>
                <a:sym typeface="Amatic SC"/>
              </a:rPr>
              <a:t>maintained</a:t>
            </a:r>
            <a:r>
              <a:rPr b="1" lang="en" sz="6000">
                <a:solidFill>
                  <a:srgbClr val="000000"/>
                </a:solidFill>
                <a:latin typeface="Amatic SC"/>
                <a:ea typeface="Amatic SC"/>
                <a:cs typeface="Amatic SC"/>
                <a:sym typeface="Amatic SC"/>
              </a:rPr>
              <a:t> at a sustainable cost to the </a:t>
            </a:r>
            <a:r>
              <a:rPr b="1" lang="en" sz="6000">
                <a:solidFill>
                  <a:srgbClr val="000000"/>
                </a:solidFill>
                <a:latin typeface="Amatic SC"/>
                <a:ea typeface="Amatic SC"/>
                <a:cs typeface="Amatic SC"/>
                <a:sym typeface="Amatic SC"/>
              </a:rPr>
              <a:t>environment</a:t>
            </a:r>
            <a:r>
              <a:rPr b="1" lang="en" sz="6000">
                <a:solidFill>
                  <a:srgbClr val="000000"/>
                </a:solidFill>
                <a:latin typeface="Amatic SC"/>
                <a:ea typeface="Amatic SC"/>
                <a:cs typeface="Amatic SC"/>
                <a:sym typeface="Amatic SC"/>
              </a:rPr>
              <a:t>?</a:t>
            </a:r>
            <a:r>
              <a:rPr b="1" lang="en">
                <a:solidFill>
                  <a:srgbClr val="000000"/>
                </a:solidFill>
              </a:rPr>
              <a:t> </a:t>
            </a:r>
            <a:r>
              <a:rPr b="1" lang="en"/>
              <a:t> </a:t>
            </a:r>
            <a:endParaRPr b="1"/>
          </a:p>
        </p:txBody>
      </p:sp>
      <p:pic>
        <p:nvPicPr>
          <p:cNvPr id="65" name="Google Shape;65;p14"/>
          <p:cNvPicPr preferRelativeResize="0"/>
          <p:nvPr/>
        </p:nvPicPr>
        <p:blipFill>
          <a:blip r:embed="rId3">
            <a:alphaModFix amt="23000"/>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123775"/>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Initial</a:t>
            </a:r>
            <a:endParaRPr/>
          </a:p>
        </p:txBody>
      </p:sp>
      <p:sp>
        <p:nvSpPr>
          <p:cNvPr id="194" name="Google Shape;194;p32"/>
          <p:cNvSpPr txBox="1"/>
          <p:nvPr>
            <p:ph idx="1" type="body"/>
          </p:nvPr>
        </p:nvSpPr>
        <p:spPr>
          <a:xfrm>
            <a:off x="311700" y="1507775"/>
            <a:ext cx="3999900" cy="306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highlight>
                  <a:schemeClr val="lt1"/>
                </a:highlight>
              </a:rPr>
              <a:t>Hawaii was one of the last places to be settled</a:t>
            </a:r>
            <a:endParaRPr>
              <a:highlight>
                <a:schemeClr val="lt1"/>
              </a:highlight>
            </a:endParaRPr>
          </a:p>
          <a:p>
            <a:pPr indent="-317500" lvl="0" marL="457200" rtl="0" algn="l">
              <a:spcBef>
                <a:spcPts val="0"/>
              </a:spcBef>
              <a:spcAft>
                <a:spcPts val="0"/>
              </a:spcAft>
              <a:buSzPts val="1400"/>
              <a:buChar char="●"/>
            </a:pPr>
            <a:r>
              <a:rPr lang="en">
                <a:highlight>
                  <a:schemeClr val="lt1"/>
                </a:highlight>
              </a:rPr>
              <a:t>During 400 CE Polynesians from Marquesas migrated on canoes</a:t>
            </a:r>
            <a:endParaRPr>
              <a:highlight>
                <a:schemeClr val="lt1"/>
              </a:highlight>
            </a:endParaRPr>
          </a:p>
          <a:p>
            <a:pPr indent="-317500" lvl="0" marL="457200" rtl="0" algn="l">
              <a:spcBef>
                <a:spcPts val="0"/>
              </a:spcBef>
              <a:spcAft>
                <a:spcPts val="0"/>
              </a:spcAft>
              <a:buSzPts val="1400"/>
              <a:buChar char="●"/>
            </a:pPr>
            <a:r>
              <a:rPr lang="en">
                <a:highlight>
                  <a:schemeClr val="lt1"/>
                </a:highlight>
              </a:rPr>
              <a:t>Traveled more than </a:t>
            </a:r>
            <a:r>
              <a:rPr lang="en">
                <a:highlight>
                  <a:schemeClr val="lt1"/>
                </a:highlight>
              </a:rPr>
              <a:t>3200 km, guided only by the stars. </a:t>
            </a:r>
            <a:endParaRPr>
              <a:highlight>
                <a:schemeClr val="lt1"/>
              </a:highlight>
            </a:endParaRPr>
          </a:p>
          <a:p>
            <a:pPr indent="-317500" lvl="0" marL="457200" rtl="0" algn="l">
              <a:spcBef>
                <a:spcPts val="0"/>
              </a:spcBef>
              <a:spcAft>
                <a:spcPts val="0"/>
              </a:spcAft>
              <a:buSzPts val="1400"/>
              <a:buChar char="●"/>
            </a:pPr>
            <a:r>
              <a:rPr lang="en">
                <a:highlight>
                  <a:schemeClr val="lt1"/>
                </a:highlight>
              </a:rPr>
              <a:t>Researchers believe that El Nino cycle could have aided the seafarers. </a:t>
            </a:r>
            <a:endParaRPr>
              <a:highlight>
                <a:schemeClr val="lt1"/>
              </a:highlight>
            </a:endParaRPr>
          </a:p>
          <a:p>
            <a:pPr indent="-304800" lvl="1" marL="914400" rtl="0" algn="l">
              <a:spcBef>
                <a:spcPts val="0"/>
              </a:spcBef>
              <a:spcAft>
                <a:spcPts val="0"/>
              </a:spcAft>
              <a:buSzPts val="1200"/>
              <a:buChar char="○"/>
            </a:pPr>
            <a:r>
              <a:rPr lang="en">
                <a:highlight>
                  <a:schemeClr val="lt1"/>
                </a:highlight>
              </a:rPr>
              <a:t>El Nino is a weather phenomenon that changes wind pattern and warms the ocean water. </a:t>
            </a:r>
            <a:endParaRPr>
              <a:highlight>
                <a:schemeClr val="lt1"/>
              </a:highlight>
            </a:endParaRPr>
          </a:p>
        </p:txBody>
      </p:sp>
      <p:sp>
        <p:nvSpPr>
          <p:cNvPr id="195" name="Google Shape;195;p32"/>
          <p:cNvSpPr txBox="1"/>
          <p:nvPr>
            <p:ph idx="2" type="body"/>
          </p:nvPr>
        </p:nvSpPr>
        <p:spPr>
          <a:xfrm>
            <a:off x="4832400" y="1507675"/>
            <a:ext cx="3999900" cy="306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highlight>
                  <a:schemeClr val="lt1"/>
                </a:highlight>
              </a:rPr>
              <a:t>Tahitians migrated to the Islands between 900-1000 CE</a:t>
            </a:r>
            <a:endParaRPr>
              <a:highlight>
                <a:schemeClr val="lt1"/>
              </a:highlight>
            </a:endParaRPr>
          </a:p>
          <a:p>
            <a:pPr indent="-317500" lvl="0" marL="457200" rtl="0" algn="l">
              <a:spcBef>
                <a:spcPts val="0"/>
              </a:spcBef>
              <a:spcAft>
                <a:spcPts val="0"/>
              </a:spcAft>
              <a:buSzPts val="1400"/>
              <a:buChar char="●"/>
            </a:pPr>
            <a:r>
              <a:rPr lang="en">
                <a:highlight>
                  <a:schemeClr val="lt1"/>
                </a:highlight>
              </a:rPr>
              <a:t>The Tahitian settlers brought with them some of their customs</a:t>
            </a:r>
            <a:endParaRPr>
              <a:highlight>
                <a:schemeClr val="lt1"/>
              </a:highlight>
            </a:endParaRPr>
          </a:p>
          <a:p>
            <a:pPr indent="-317500" lvl="1" marL="914400" rtl="0" algn="l">
              <a:spcBef>
                <a:spcPts val="0"/>
              </a:spcBef>
              <a:spcAft>
                <a:spcPts val="0"/>
              </a:spcAft>
              <a:buSzPts val="1400"/>
              <a:buChar char="○"/>
            </a:pPr>
            <a:r>
              <a:rPr lang="en" sz="1400">
                <a:highlight>
                  <a:schemeClr val="lt1"/>
                </a:highlight>
              </a:rPr>
              <a:t>Feudal System, or Chiefdom</a:t>
            </a:r>
            <a:endParaRPr sz="1400">
              <a:highlight>
                <a:schemeClr val="lt1"/>
              </a:highlight>
            </a:endParaRPr>
          </a:p>
          <a:p>
            <a:pPr indent="-317500" lvl="1" marL="914400" rtl="0" algn="l">
              <a:spcBef>
                <a:spcPts val="0"/>
              </a:spcBef>
              <a:spcAft>
                <a:spcPts val="0"/>
              </a:spcAft>
              <a:buSzPts val="1400"/>
              <a:buChar char="○"/>
            </a:pPr>
            <a:r>
              <a:rPr lang="en" sz="1400">
                <a:highlight>
                  <a:schemeClr val="lt1"/>
                </a:highlight>
              </a:rPr>
              <a:t>Kapu Code of Conduct</a:t>
            </a:r>
            <a:endParaRPr sz="1400">
              <a:highlight>
                <a:schemeClr val="lt1"/>
              </a:highlight>
            </a:endParaRPr>
          </a:p>
          <a:p>
            <a:pPr indent="-317500" lvl="1" marL="914400" rtl="0" algn="l">
              <a:spcBef>
                <a:spcPts val="0"/>
              </a:spcBef>
              <a:spcAft>
                <a:spcPts val="0"/>
              </a:spcAft>
              <a:buSzPts val="1400"/>
              <a:buChar char="○"/>
            </a:pPr>
            <a:r>
              <a:rPr lang="en" sz="1400">
                <a:highlight>
                  <a:schemeClr val="lt1"/>
                </a:highlight>
              </a:rPr>
              <a:t>Human Sacrifice</a:t>
            </a:r>
            <a:endParaRPr sz="1400">
              <a:highlight>
                <a:schemeClr val="lt1"/>
              </a:highlight>
            </a:endParaRPr>
          </a:p>
          <a:p>
            <a:pPr indent="-317500" lvl="1" marL="914400" rtl="0" algn="l">
              <a:spcBef>
                <a:spcPts val="0"/>
              </a:spcBef>
              <a:spcAft>
                <a:spcPts val="0"/>
              </a:spcAft>
              <a:buSzPts val="1400"/>
              <a:buChar char="○"/>
            </a:pPr>
            <a:r>
              <a:rPr lang="en" sz="1400">
                <a:highlight>
                  <a:schemeClr val="lt1"/>
                </a:highlight>
              </a:rPr>
              <a:t>Temple building</a:t>
            </a:r>
            <a:endParaRPr sz="1400">
              <a:highlight>
                <a:schemeClr val="lt1"/>
              </a:highlight>
            </a:endParaRPr>
          </a:p>
          <a:p>
            <a:pPr indent="-317500" lvl="1" marL="914400" rtl="0" algn="l">
              <a:spcBef>
                <a:spcPts val="0"/>
              </a:spcBef>
              <a:spcAft>
                <a:spcPts val="0"/>
              </a:spcAft>
              <a:buSzPts val="1400"/>
              <a:buChar char="○"/>
            </a:pPr>
            <a:r>
              <a:rPr lang="en" sz="1400">
                <a:highlight>
                  <a:schemeClr val="lt1"/>
                </a:highlight>
              </a:rPr>
              <a:t>Caste System</a:t>
            </a:r>
            <a:endParaRPr sz="1400">
              <a:highlight>
                <a:schemeClr val="lt1"/>
              </a:highlight>
            </a:endParaRPr>
          </a:p>
          <a:p>
            <a:pPr indent="-317500" lvl="0" marL="457200" rtl="0" algn="l">
              <a:spcBef>
                <a:spcPts val="0"/>
              </a:spcBef>
              <a:spcAft>
                <a:spcPts val="0"/>
              </a:spcAft>
              <a:buSzPts val="1400"/>
              <a:buChar char="●"/>
            </a:pPr>
            <a:r>
              <a:rPr lang="en">
                <a:highlight>
                  <a:schemeClr val="lt1"/>
                </a:highlight>
              </a:rPr>
              <a:t>Tahitian customs birthed Hawaiian culture, including surfing and the Hula. </a:t>
            </a:r>
            <a:endParaRPr>
              <a:highlight>
                <a:schemeClr val="lt1"/>
              </a:highlight>
            </a:endParaRPr>
          </a:p>
        </p:txBody>
      </p:sp>
      <p:sp>
        <p:nvSpPr>
          <p:cNvPr id="196" name="Google Shape;196;p32"/>
          <p:cNvSpPr txBox="1"/>
          <p:nvPr/>
        </p:nvSpPr>
        <p:spPr>
          <a:xfrm>
            <a:off x="474225" y="802525"/>
            <a:ext cx="3125100" cy="644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highlight>
                  <a:schemeClr val="lt1"/>
                </a:highlight>
                <a:latin typeface="Amatic SC"/>
                <a:ea typeface="Amatic SC"/>
                <a:cs typeface="Amatic SC"/>
                <a:sym typeface="Amatic SC"/>
              </a:rPr>
              <a:t>The Polynesians</a:t>
            </a:r>
            <a:endParaRPr sz="3000">
              <a:highlight>
                <a:schemeClr val="lt1"/>
              </a:highlight>
              <a:latin typeface="Amatic SC"/>
              <a:ea typeface="Amatic SC"/>
              <a:cs typeface="Amatic SC"/>
              <a:sym typeface="Amatic SC"/>
            </a:endParaRPr>
          </a:p>
        </p:txBody>
      </p:sp>
      <p:sp>
        <p:nvSpPr>
          <p:cNvPr id="197" name="Google Shape;197;p32"/>
          <p:cNvSpPr txBox="1"/>
          <p:nvPr/>
        </p:nvSpPr>
        <p:spPr>
          <a:xfrm>
            <a:off x="5184750" y="802525"/>
            <a:ext cx="3295200" cy="644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highlight>
                  <a:schemeClr val="lt1"/>
                </a:highlight>
                <a:latin typeface="Amatic SC"/>
                <a:ea typeface="Amatic SC"/>
                <a:cs typeface="Amatic SC"/>
                <a:sym typeface="Amatic SC"/>
              </a:rPr>
              <a:t>The Tahitians</a:t>
            </a:r>
            <a:endParaRPr sz="3000">
              <a:highlight>
                <a:schemeClr val="lt1"/>
              </a:highlight>
              <a:latin typeface="Amatic SC"/>
              <a:ea typeface="Amatic SC"/>
              <a:cs typeface="Amatic SC"/>
              <a:sym typeface="Amatic S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265500" y="308125"/>
            <a:ext cx="40452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European ARRIVAL</a:t>
            </a:r>
            <a:endParaRPr/>
          </a:p>
        </p:txBody>
      </p:sp>
      <p:sp>
        <p:nvSpPr>
          <p:cNvPr id="203" name="Google Shape;203;p33"/>
          <p:cNvSpPr txBox="1"/>
          <p:nvPr>
            <p:ph idx="2" type="body"/>
          </p:nvPr>
        </p:nvSpPr>
        <p:spPr>
          <a:xfrm>
            <a:off x="4982075" y="199175"/>
            <a:ext cx="3837000" cy="4756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Surprisingly, Spain somehow missed Hawaii</a:t>
            </a:r>
            <a:endParaRPr sz="1400"/>
          </a:p>
          <a:p>
            <a:pPr indent="-317500" lvl="1" marL="914400" rtl="0" algn="l">
              <a:spcBef>
                <a:spcPts val="0"/>
              </a:spcBef>
              <a:spcAft>
                <a:spcPts val="0"/>
              </a:spcAft>
              <a:buSzPts val="1400"/>
              <a:buChar char="○"/>
            </a:pPr>
            <a:r>
              <a:rPr lang="en" sz="1100"/>
              <a:t>Had trading posts set up between Mexico and Manilla, to better trade with China.</a:t>
            </a:r>
            <a:r>
              <a:rPr lang="en"/>
              <a:t> </a:t>
            </a:r>
            <a:endParaRPr/>
          </a:p>
          <a:p>
            <a:pPr indent="-304800" lvl="0" marL="457200" rtl="0" algn="l">
              <a:spcBef>
                <a:spcPts val="0"/>
              </a:spcBef>
              <a:spcAft>
                <a:spcPts val="0"/>
              </a:spcAft>
              <a:buSzPts val="1200"/>
              <a:buChar char="●"/>
            </a:pPr>
            <a:r>
              <a:rPr lang="en" sz="1200"/>
              <a:t>Captain Cook was the first European to stumble across the Islands</a:t>
            </a:r>
            <a:endParaRPr sz="1200"/>
          </a:p>
          <a:p>
            <a:pPr indent="-304800" lvl="0" marL="457200" rtl="0" algn="l">
              <a:spcBef>
                <a:spcPts val="0"/>
              </a:spcBef>
              <a:spcAft>
                <a:spcPts val="0"/>
              </a:spcAft>
              <a:buSzPts val="1200"/>
              <a:buChar char="●"/>
            </a:pPr>
            <a:r>
              <a:rPr lang="en" sz="1200"/>
              <a:t>Europeans completely altered the native land and Native population.</a:t>
            </a:r>
            <a:endParaRPr sz="1200"/>
          </a:p>
          <a:p>
            <a:pPr indent="-304800" lvl="1" marL="914400" rtl="0" algn="l">
              <a:spcBef>
                <a:spcPts val="0"/>
              </a:spcBef>
              <a:spcAft>
                <a:spcPts val="0"/>
              </a:spcAft>
              <a:buSzPts val="1200"/>
              <a:buChar char="○"/>
            </a:pPr>
            <a:r>
              <a:rPr lang="en" sz="1200"/>
              <a:t>Sailors brought diseases, including </a:t>
            </a:r>
            <a:r>
              <a:rPr lang="en" sz="1200"/>
              <a:t>smallpox</a:t>
            </a:r>
            <a:r>
              <a:rPr lang="en" sz="1200"/>
              <a:t> and measles</a:t>
            </a:r>
            <a:endParaRPr sz="1200"/>
          </a:p>
          <a:p>
            <a:pPr indent="-304800" lvl="1" marL="914400" rtl="0" algn="l">
              <a:spcBef>
                <a:spcPts val="0"/>
              </a:spcBef>
              <a:spcAft>
                <a:spcPts val="0"/>
              </a:spcAft>
              <a:buSzPts val="1200"/>
              <a:buChar char="○"/>
            </a:pPr>
            <a:r>
              <a:rPr lang="en" sz="1200"/>
              <a:t>Led to a significant decrease in the Native population. </a:t>
            </a:r>
            <a:endParaRPr sz="1200"/>
          </a:p>
          <a:p>
            <a:pPr indent="-304800" lvl="0" marL="457200" rtl="0" algn="l">
              <a:spcBef>
                <a:spcPts val="0"/>
              </a:spcBef>
              <a:spcAft>
                <a:spcPts val="0"/>
              </a:spcAft>
              <a:buSzPts val="1200"/>
              <a:buChar char="●"/>
            </a:pPr>
            <a:r>
              <a:rPr lang="en" sz="1200"/>
              <a:t>They also brought weapons, which made </a:t>
            </a:r>
            <a:r>
              <a:rPr lang="en" sz="1200"/>
              <a:t>conflicts</a:t>
            </a:r>
            <a:r>
              <a:rPr lang="en" sz="1200"/>
              <a:t> between chiefs more deadly.</a:t>
            </a:r>
            <a:endParaRPr sz="1200"/>
          </a:p>
          <a:p>
            <a:pPr indent="-304800" lvl="0" marL="457200" rtl="0" algn="l">
              <a:spcBef>
                <a:spcPts val="0"/>
              </a:spcBef>
              <a:spcAft>
                <a:spcPts val="0"/>
              </a:spcAft>
              <a:buSzPts val="1200"/>
              <a:buChar char="●"/>
            </a:pPr>
            <a:r>
              <a:rPr lang="en" sz="1200"/>
              <a:t>They also brought over European political structures, including Monarchy. </a:t>
            </a:r>
            <a:endParaRPr sz="1200"/>
          </a:p>
        </p:txBody>
      </p:sp>
      <p:sp>
        <p:nvSpPr>
          <p:cNvPr id="204" name="Google Shape;204;p33"/>
          <p:cNvSpPr txBox="1"/>
          <p:nvPr>
            <p:ph idx="1" type="subTitle"/>
          </p:nvPr>
        </p:nvSpPr>
        <p:spPr>
          <a:xfrm>
            <a:off x="324075" y="1159824"/>
            <a:ext cx="4045200" cy="44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was bound to happen... </a:t>
            </a:r>
            <a:endParaRPr/>
          </a:p>
        </p:txBody>
      </p:sp>
      <p:pic>
        <p:nvPicPr>
          <p:cNvPr descr="Image result for captain cook hawaii images" id="205" name="Google Shape;205;p33"/>
          <p:cNvPicPr preferRelativeResize="0"/>
          <p:nvPr/>
        </p:nvPicPr>
        <p:blipFill>
          <a:blip r:embed="rId3">
            <a:alphaModFix/>
          </a:blip>
          <a:stretch>
            <a:fillRect/>
          </a:stretch>
        </p:blipFill>
        <p:spPr>
          <a:xfrm>
            <a:off x="588800" y="1930850"/>
            <a:ext cx="3515775" cy="2629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265500" y="272975"/>
            <a:ext cx="4045200" cy="93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300"/>
              <a:t>King Kamehameha I</a:t>
            </a:r>
            <a:endParaRPr sz="5300"/>
          </a:p>
        </p:txBody>
      </p:sp>
      <p:sp>
        <p:nvSpPr>
          <p:cNvPr id="211" name="Google Shape;211;p34"/>
          <p:cNvSpPr txBox="1"/>
          <p:nvPr>
            <p:ph idx="2" type="body"/>
          </p:nvPr>
        </p:nvSpPr>
        <p:spPr>
          <a:xfrm>
            <a:off x="4939500" y="272975"/>
            <a:ext cx="3837000" cy="4718100"/>
          </a:xfrm>
          <a:prstGeom prst="rect">
            <a:avLst/>
          </a:prstGeom>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King Kamehameha was the first chief to unify all the Hawaiian Islands and Chiefdoms</a:t>
            </a:r>
            <a:endParaRPr sz="1400"/>
          </a:p>
          <a:p>
            <a:pPr indent="-298450" lvl="1" marL="914400" rtl="0" algn="l">
              <a:lnSpc>
                <a:spcPct val="100000"/>
              </a:lnSpc>
              <a:spcBef>
                <a:spcPts val="0"/>
              </a:spcBef>
              <a:spcAft>
                <a:spcPts val="0"/>
              </a:spcAft>
              <a:buSzPts val="1100"/>
              <a:buChar char="○"/>
            </a:pPr>
            <a:r>
              <a:rPr lang="en" sz="1100"/>
              <a:t>He was successful with the help of European weapons. </a:t>
            </a:r>
            <a:endParaRPr sz="1100"/>
          </a:p>
          <a:p>
            <a:pPr indent="-317500" lvl="0" marL="457200" rtl="0" algn="l">
              <a:lnSpc>
                <a:spcPct val="100000"/>
              </a:lnSpc>
              <a:spcBef>
                <a:spcPts val="0"/>
              </a:spcBef>
              <a:spcAft>
                <a:spcPts val="0"/>
              </a:spcAft>
              <a:buSzPts val="1400"/>
              <a:buChar char="●"/>
            </a:pPr>
            <a:r>
              <a:rPr lang="en" sz="1400"/>
              <a:t>In 1820, missionaries began arriving in Hawaii </a:t>
            </a:r>
            <a:r>
              <a:rPr lang="en" sz="1400"/>
              <a:t>attempting</a:t>
            </a:r>
            <a:r>
              <a:rPr lang="en" sz="1400"/>
              <a:t> to convert the Natives.</a:t>
            </a:r>
            <a:endParaRPr sz="1400"/>
          </a:p>
          <a:p>
            <a:pPr indent="-317500" lvl="0" marL="457200" rtl="0" algn="l">
              <a:lnSpc>
                <a:spcPct val="100000"/>
              </a:lnSpc>
              <a:spcBef>
                <a:spcPts val="0"/>
              </a:spcBef>
              <a:spcAft>
                <a:spcPts val="0"/>
              </a:spcAft>
              <a:buSzPts val="1400"/>
              <a:buChar char="●"/>
            </a:pPr>
            <a:r>
              <a:rPr lang="en" sz="1400"/>
              <a:t>King K established Hawaii as a Christian Monarchy</a:t>
            </a:r>
            <a:endParaRPr sz="1400"/>
          </a:p>
          <a:p>
            <a:pPr indent="-298450" lvl="1" marL="914400" rtl="0" algn="l">
              <a:lnSpc>
                <a:spcPct val="100000"/>
              </a:lnSpc>
              <a:spcBef>
                <a:spcPts val="0"/>
              </a:spcBef>
              <a:spcAft>
                <a:spcPts val="0"/>
              </a:spcAft>
              <a:buSzPts val="1100"/>
              <a:buChar char="○"/>
            </a:pPr>
            <a:r>
              <a:rPr lang="en" sz="1100"/>
              <a:t>There was an initial clash of cultures</a:t>
            </a:r>
            <a:endParaRPr sz="1100"/>
          </a:p>
          <a:p>
            <a:pPr indent="-298450" lvl="1" marL="914400" rtl="0" algn="l">
              <a:lnSpc>
                <a:spcPct val="100000"/>
              </a:lnSpc>
              <a:spcBef>
                <a:spcPts val="0"/>
              </a:spcBef>
              <a:spcAft>
                <a:spcPts val="0"/>
              </a:spcAft>
              <a:buSzPts val="1100"/>
              <a:buChar char="○"/>
            </a:pPr>
            <a:r>
              <a:rPr lang="en" sz="1100"/>
              <a:t>Slowly the Natives began to accept and practice Christianity</a:t>
            </a:r>
            <a:endParaRPr sz="1100"/>
          </a:p>
          <a:p>
            <a:pPr indent="-317500" lvl="0" marL="457200" rtl="0" algn="l">
              <a:lnSpc>
                <a:spcPct val="100000"/>
              </a:lnSpc>
              <a:spcBef>
                <a:spcPts val="0"/>
              </a:spcBef>
              <a:spcAft>
                <a:spcPts val="0"/>
              </a:spcAft>
              <a:buSzPts val="1400"/>
              <a:buChar char="●"/>
            </a:pPr>
            <a:r>
              <a:rPr lang="en" sz="1400"/>
              <a:t>European migration still continued , so did western practices. </a:t>
            </a:r>
            <a:endParaRPr sz="1400"/>
          </a:p>
          <a:p>
            <a:pPr indent="-298450" lvl="1" marL="914400" rtl="0" algn="l">
              <a:lnSpc>
                <a:spcPct val="100000"/>
              </a:lnSpc>
              <a:spcBef>
                <a:spcPts val="0"/>
              </a:spcBef>
              <a:spcAft>
                <a:spcPts val="0"/>
              </a:spcAft>
              <a:buSzPts val="1100"/>
              <a:buChar char="○"/>
            </a:pPr>
            <a:r>
              <a:rPr lang="en" sz="1100"/>
              <a:t>Including western idea of land ownership. </a:t>
            </a:r>
            <a:endParaRPr sz="1100"/>
          </a:p>
          <a:p>
            <a:pPr indent="-298450" lvl="1" marL="914400" rtl="0" algn="l">
              <a:lnSpc>
                <a:spcPct val="100000"/>
              </a:lnSpc>
              <a:spcBef>
                <a:spcPts val="0"/>
              </a:spcBef>
              <a:spcAft>
                <a:spcPts val="0"/>
              </a:spcAft>
              <a:buSzPts val="1100"/>
              <a:buChar char="○"/>
            </a:pPr>
            <a:r>
              <a:rPr lang="en" sz="1100"/>
              <a:t>This led to a loss in Native land rights, prior to Europeans the land could be used by all. </a:t>
            </a:r>
            <a:endParaRPr sz="1100"/>
          </a:p>
        </p:txBody>
      </p:sp>
      <p:sp>
        <p:nvSpPr>
          <p:cNvPr id="212" name="Google Shape;212;p34"/>
          <p:cNvSpPr txBox="1"/>
          <p:nvPr>
            <p:ph idx="1" type="subTitle"/>
          </p:nvPr>
        </p:nvSpPr>
        <p:spPr>
          <a:xfrm>
            <a:off x="265500" y="1054575"/>
            <a:ext cx="4045200" cy="3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Hawaii’s Unification</a:t>
            </a:r>
            <a:endParaRPr/>
          </a:p>
        </p:txBody>
      </p:sp>
      <p:pic>
        <p:nvPicPr>
          <p:cNvPr descr="Image result for king kamehameha I images" id="213" name="Google Shape;213;p34"/>
          <p:cNvPicPr preferRelativeResize="0"/>
          <p:nvPr/>
        </p:nvPicPr>
        <p:blipFill>
          <a:blip r:embed="rId3">
            <a:alphaModFix/>
          </a:blip>
          <a:stretch>
            <a:fillRect/>
          </a:stretch>
        </p:blipFill>
        <p:spPr>
          <a:xfrm>
            <a:off x="853650" y="1552575"/>
            <a:ext cx="2942400" cy="35091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265500" y="85500"/>
            <a:ext cx="4045200" cy="8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Queen Liliuokalani</a:t>
            </a:r>
            <a:endParaRPr/>
          </a:p>
        </p:txBody>
      </p:sp>
      <p:sp>
        <p:nvSpPr>
          <p:cNvPr id="219" name="Google Shape;219;p35"/>
          <p:cNvSpPr txBox="1"/>
          <p:nvPr>
            <p:ph idx="1" type="subTitle"/>
          </p:nvPr>
        </p:nvSpPr>
        <p:spPr>
          <a:xfrm>
            <a:off x="265500" y="820150"/>
            <a:ext cx="4045200" cy="4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last Hawaiian Monarch</a:t>
            </a:r>
            <a:endParaRPr/>
          </a:p>
        </p:txBody>
      </p:sp>
      <p:sp>
        <p:nvSpPr>
          <p:cNvPr id="220" name="Google Shape;220;p35"/>
          <p:cNvSpPr txBox="1"/>
          <p:nvPr>
            <p:ph idx="2" type="body"/>
          </p:nvPr>
        </p:nvSpPr>
        <p:spPr>
          <a:xfrm>
            <a:off x="4939500" y="85500"/>
            <a:ext cx="3837000" cy="4964400"/>
          </a:xfrm>
          <a:prstGeom prst="rect">
            <a:avLst/>
          </a:prstGeom>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Queen </a:t>
            </a:r>
            <a:r>
              <a:rPr lang="en" sz="1400"/>
              <a:t>Liliuokalani</a:t>
            </a:r>
            <a:r>
              <a:rPr lang="en" sz="1400"/>
              <a:t> ruled Hawaii under a constitutional monarchy. </a:t>
            </a:r>
            <a:endParaRPr sz="1400"/>
          </a:p>
          <a:p>
            <a:pPr indent="-317500" lvl="0" marL="457200" rtl="0" algn="l">
              <a:lnSpc>
                <a:spcPct val="100000"/>
              </a:lnSpc>
              <a:spcBef>
                <a:spcPts val="0"/>
              </a:spcBef>
              <a:spcAft>
                <a:spcPts val="0"/>
              </a:spcAft>
              <a:buSzPts val="1400"/>
              <a:buChar char="●"/>
            </a:pPr>
            <a:r>
              <a:rPr lang="en" sz="1400"/>
              <a:t>During her rule, </a:t>
            </a:r>
            <a:r>
              <a:rPr lang="en" sz="1400"/>
              <a:t>foreigners</a:t>
            </a:r>
            <a:r>
              <a:rPr lang="en" sz="1400"/>
              <a:t> began making a profit from Hawaiian crops.</a:t>
            </a:r>
            <a:endParaRPr sz="1400"/>
          </a:p>
          <a:p>
            <a:pPr indent="-298450" lvl="1" marL="914400" rtl="0" algn="l">
              <a:lnSpc>
                <a:spcPct val="100000"/>
              </a:lnSpc>
              <a:spcBef>
                <a:spcPts val="0"/>
              </a:spcBef>
              <a:spcAft>
                <a:spcPts val="0"/>
              </a:spcAft>
              <a:buSzPts val="1100"/>
              <a:buChar char="○"/>
            </a:pPr>
            <a:r>
              <a:rPr lang="en" sz="1100"/>
              <a:t>Sugar</a:t>
            </a:r>
            <a:endParaRPr sz="1100"/>
          </a:p>
          <a:p>
            <a:pPr indent="-298450" lvl="1" marL="914400" rtl="0" algn="l">
              <a:lnSpc>
                <a:spcPct val="100000"/>
              </a:lnSpc>
              <a:spcBef>
                <a:spcPts val="0"/>
              </a:spcBef>
              <a:spcAft>
                <a:spcPts val="0"/>
              </a:spcAft>
              <a:buSzPts val="1100"/>
              <a:buChar char="○"/>
            </a:pPr>
            <a:r>
              <a:rPr lang="en" sz="1100"/>
              <a:t>Pineapple - Dole</a:t>
            </a:r>
            <a:endParaRPr sz="1100"/>
          </a:p>
          <a:p>
            <a:pPr indent="-317500" lvl="0" marL="457200" rtl="0" algn="l">
              <a:lnSpc>
                <a:spcPct val="100000"/>
              </a:lnSpc>
              <a:spcBef>
                <a:spcPts val="0"/>
              </a:spcBef>
              <a:spcAft>
                <a:spcPts val="0"/>
              </a:spcAft>
              <a:buSzPts val="1400"/>
              <a:buChar char="●"/>
            </a:pPr>
            <a:r>
              <a:rPr lang="en" sz="1400"/>
              <a:t>American </a:t>
            </a:r>
            <a:r>
              <a:rPr lang="en" sz="1400"/>
              <a:t>colonists</a:t>
            </a:r>
            <a:r>
              <a:rPr lang="en" sz="1400"/>
              <a:t> were in search of controlling the </a:t>
            </a:r>
            <a:r>
              <a:rPr lang="en" sz="1400"/>
              <a:t>Island's</a:t>
            </a:r>
            <a:r>
              <a:rPr lang="en" sz="1400"/>
              <a:t> economy. </a:t>
            </a:r>
            <a:endParaRPr sz="1400"/>
          </a:p>
          <a:p>
            <a:pPr indent="-317500" lvl="0" marL="457200" rtl="0" algn="l">
              <a:lnSpc>
                <a:spcPct val="100000"/>
              </a:lnSpc>
              <a:spcBef>
                <a:spcPts val="0"/>
              </a:spcBef>
              <a:spcAft>
                <a:spcPts val="0"/>
              </a:spcAft>
              <a:buSzPts val="1400"/>
              <a:buChar char="●"/>
            </a:pPr>
            <a:r>
              <a:rPr lang="en" sz="1400"/>
              <a:t>Queen L sought to restore Hawaiian nationalism and Native Hawaiian sovereignty</a:t>
            </a:r>
            <a:endParaRPr sz="1400"/>
          </a:p>
          <a:p>
            <a:pPr indent="-317500" lvl="0" marL="457200" rtl="0" algn="l">
              <a:lnSpc>
                <a:spcPct val="100000"/>
              </a:lnSpc>
              <a:spcBef>
                <a:spcPts val="0"/>
              </a:spcBef>
              <a:spcAft>
                <a:spcPts val="0"/>
              </a:spcAft>
              <a:buSzPts val="1400"/>
              <a:buChar char="●"/>
            </a:pPr>
            <a:r>
              <a:rPr lang="en" sz="1400"/>
              <a:t>Planters who felt threatened, staged a peaceful coup. </a:t>
            </a:r>
            <a:endParaRPr sz="1400"/>
          </a:p>
          <a:p>
            <a:pPr indent="-298450" lvl="1" marL="914400" rtl="0" algn="l">
              <a:lnSpc>
                <a:spcPct val="100000"/>
              </a:lnSpc>
              <a:spcBef>
                <a:spcPts val="0"/>
              </a:spcBef>
              <a:spcAft>
                <a:spcPts val="0"/>
              </a:spcAft>
              <a:buSzPts val="1100"/>
              <a:buChar char="○"/>
            </a:pPr>
            <a:r>
              <a:rPr lang="en" sz="1100"/>
              <a:t>They deposed her and formed the Republic of Hawaii. </a:t>
            </a:r>
            <a:endParaRPr sz="1100"/>
          </a:p>
          <a:p>
            <a:pPr indent="-298450" lvl="1" marL="914400" rtl="0" algn="l">
              <a:lnSpc>
                <a:spcPct val="100000"/>
              </a:lnSpc>
              <a:spcBef>
                <a:spcPts val="0"/>
              </a:spcBef>
              <a:spcAft>
                <a:spcPts val="0"/>
              </a:spcAft>
              <a:buSzPts val="1100"/>
              <a:buChar char="○"/>
            </a:pPr>
            <a:r>
              <a:rPr lang="en" sz="1100"/>
              <a:t>WThe US also opposed this coup at the time. </a:t>
            </a:r>
            <a:endParaRPr sz="1100"/>
          </a:p>
        </p:txBody>
      </p:sp>
      <p:pic>
        <p:nvPicPr>
          <p:cNvPr descr="Image result for queen liliuokalani" id="221" name="Google Shape;221;p35"/>
          <p:cNvPicPr preferRelativeResize="0"/>
          <p:nvPr/>
        </p:nvPicPr>
        <p:blipFill>
          <a:blip r:embed="rId3">
            <a:alphaModFix/>
          </a:blip>
          <a:stretch>
            <a:fillRect/>
          </a:stretch>
        </p:blipFill>
        <p:spPr>
          <a:xfrm>
            <a:off x="741900" y="1277050"/>
            <a:ext cx="3092400" cy="3837600"/>
          </a:xfrm>
          <a:prstGeom prst="pentagon">
            <a:avLst>
              <a:gd fmla="val 105146" name="hf"/>
              <a:gd fmla="val 110557" name="vf"/>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225" name="Shape 225"/>
        <p:cNvGrpSpPr/>
        <p:nvPr/>
      </p:nvGrpSpPr>
      <p:grpSpPr>
        <a:xfrm>
          <a:off x="0" y="0"/>
          <a:ext cx="0" cy="0"/>
          <a:chOff x="0" y="0"/>
          <a:chExt cx="0" cy="0"/>
        </a:xfrm>
      </p:grpSpPr>
      <p:sp>
        <p:nvSpPr>
          <p:cNvPr id="226" name="Google Shape;226;p36"/>
          <p:cNvSpPr txBox="1"/>
          <p:nvPr>
            <p:ph type="title"/>
          </p:nvPr>
        </p:nvSpPr>
        <p:spPr>
          <a:xfrm>
            <a:off x="229675" y="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 Annexation</a:t>
            </a:r>
            <a:endParaRPr/>
          </a:p>
        </p:txBody>
      </p:sp>
      <p:sp>
        <p:nvSpPr>
          <p:cNvPr id="227" name="Google Shape;227;p36"/>
          <p:cNvSpPr txBox="1"/>
          <p:nvPr>
            <p:ph idx="1" type="body"/>
          </p:nvPr>
        </p:nvSpPr>
        <p:spPr>
          <a:xfrm>
            <a:off x="323425" y="720300"/>
            <a:ext cx="4152300" cy="4294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n">
                <a:solidFill>
                  <a:schemeClr val="lt1"/>
                </a:solidFill>
                <a:highlight>
                  <a:schemeClr val="accent4"/>
                </a:highlight>
              </a:rPr>
              <a:t>In 1898 the US annexed the Hawaiian Islands as a political strategy. </a:t>
            </a:r>
            <a:endParaRPr>
              <a:solidFill>
                <a:schemeClr val="lt1"/>
              </a:solidFill>
              <a:highlight>
                <a:schemeClr val="accent4"/>
              </a:highlight>
            </a:endParaRPr>
          </a:p>
          <a:p>
            <a:pPr indent="-304800" lvl="1" marL="914400" rtl="0" algn="l">
              <a:spcBef>
                <a:spcPts val="0"/>
              </a:spcBef>
              <a:spcAft>
                <a:spcPts val="0"/>
              </a:spcAft>
              <a:buClr>
                <a:schemeClr val="lt1"/>
              </a:buClr>
              <a:buSzPts val="1200"/>
              <a:buChar char="○"/>
            </a:pPr>
            <a:r>
              <a:rPr lang="en">
                <a:solidFill>
                  <a:schemeClr val="lt1"/>
                </a:solidFill>
                <a:highlight>
                  <a:schemeClr val="accent4"/>
                </a:highlight>
              </a:rPr>
              <a:t>They claimed 1.8M acres for US military use, i.e Pearl Harbor </a:t>
            </a:r>
            <a:endParaRPr>
              <a:solidFill>
                <a:schemeClr val="lt1"/>
              </a:solidFill>
              <a:highlight>
                <a:schemeClr val="accent4"/>
              </a:highlight>
            </a:endParaRPr>
          </a:p>
          <a:p>
            <a:pPr indent="-304800" lvl="0" marL="457200" rtl="0" algn="l">
              <a:spcBef>
                <a:spcPts val="0"/>
              </a:spcBef>
              <a:spcAft>
                <a:spcPts val="0"/>
              </a:spcAft>
              <a:buClr>
                <a:schemeClr val="lt1"/>
              </a:buClr>
              <a:buSzPts val="1200"/>
              <a:buChar char="●"/>
            </a:pPr>
            <a:r>
              <a:rPr lang="en">
                <a:solidFill>
                  <a:schemeClr val="lt1"/>
                </a:solidFill>
                <a:highlight>
                  <a:schemeClr val="accent4"/>
                </a:highlight>
              </a:rPr>
              <a:t> Hawaii was annexed despite Native Hawaiian opposition. </a:t>
            </a:r>
            <a:endParaRPr>
              <a:solidFill>
                <a:schemeClr val="lt1"/>
              </a:solidFill>
              <a:highlight>
                <a:schemeClr val="accent4"/>
              </a:highlight>
            </a:endParaRPr>
          </a:p>
          <a:p>
            <a:pPr indent="-304800" lvl="0" marL="457200" rtl="0" algn="l">
              <a:spcBef>
                <a:spcPts val="0"/>
              </a:spcBef>
              <a:spcAft>
                <a:spcPts val="0"/>
              </a:spcAft>
              <a:buClr>
                <a:schemeClr val="lt1"/>
              </a:buClr>
              <a:buSzPts val="1200"/>
              <a:buChar char="●"/>
            </a:pPr>
            <a:r>
              <a:rPr lang="en">
                <a:solidFill>
                  <a:schemeClr val="lt1"/>
                </a:solidFill>
                <a:highlight>
                  <a:schemeClr val="accent4"/>
                </a:highlight>
              </a:rPr>
              <a:t>In 1900 they claimed the Islands as a territory.</a:t>
            </a:r>
            <a:endParaRPr>
              <a:solidFill>
                <a:schemeClr val="lt1"/>
              </a:solidFill>
              <a:highlight>
                <a:schemeClr val="accent4"/>
              </a:highlight>
            </a:endParaRPr>
          </a:p>
          <a:p>
            <a:pPr indent="-304800" lvl="0" marL="457200" rtl="0" algn="l">
              <a:spcBef>
                <a:spcPts val="0"/>
              </a:spcBef>
              <a:spcAft>
                <a:spcPts val="0"/>
              </a:spcAft>
              <a:buClr>
                <a:schemeClr val="lt1"/>
              </a:buClr>
              <a:buSzPts val="1200"/>
              <a:buChar char="●"/>
            </a:pPr>
            <a:r>
              <a:rPr lang="en">
                <a:solidFill>
                  <a:schemeClr val="lt1"/>
                </a:solidFill>
                <a:highlight>
                  <a:schemeClr val="accent4"/>
                </a:highlight>
              </a:rPr>
              <a:t>Native Hawaiians believe that the coup illegally expropriated the land and denied them of land rights.</a:t>
            </a:r>
            <a:endParaRPr>
              <a:solidFill>
                <a:schemeClr val="lt1"/>
              </a:solidFill>
              <a:highlight>
                <a:schemeClr val="accent4"/>
              </a:highlight>
            </a:endParaRPr>
          </a:p>
          <a:p>
            <a:pPr indent="-304800" lvl="0" marL="457200" rtl="0" algn="l">
              <a:spcBef>
                <a:spcPts val="0"/>
              </a:spcBef>
              <a:spcAft>
                <a:spcPts val="0"/>
              </a:spcAft>
              <a:buClr>
                <a:schemeClr val="lt1"/>
              </a:buClr>
              <a:buSzPts val="1200"/>
              <a:buChar char="●"/>
            </a:pPr>
            <a:r>
              <a:rPr lang="en">
                <a:solidFill>
                  <a:schemeClr val="lt1"/>
                </a:solidFill>
                <a:highlight>
                  <a:schemeClr val="accent4"/>
                </a:highlight>
              </a:rPr>
              <a:t>Native Hawaiians are still fighting to get National recognition.</a:t>
            </a:r>
            <a:endParaRPr>
              <a:solidFill>
                <a:schemeClr val="lt1"/>
              </a:solidFill>
              <a:highlight>
                <a:schemeClr val="accent4"/>
              </a:highlight>
            </a:endParaRPr>
          </a:p>
          <a:p>
            <a:pPr indent="-304800" lvl="1" marL="914400" rtl="0" algn="l">
              <a:spcBef>
                <a:spcPts val="0"/>
              </a:spcBef>
              <a:spcAft>
                <a:spcPts val="0"/>
              </a:spcAft>
              <a:buClr>
                <a:schemeClr val="lt1"/>
              </a:buClr>
              <a:buSzPts val="1200"/>
              <a:buChar char="○"/>
            </a:pPr>
            <a:r>
              <a:rPr lang="en">
                <a:solidFill>
                  <a:schemeClr val="lt1"/>
                </a:solidFill>
                <a:highlight>
                  <a:schemeClr val="accent4"/>
                </a:highlight>
              </a:rPr>
              <a:t>Comparable to the status of Native Americans. </a:t>
            </a:r>
            <a:endParaRPr>
              <a:solidFill>
                <a:schemeClr val="lt1"/>
              </a:solidFill>
              <a:highlight>
                <a:schemeClr val="accent4"/>
              </a:highlight>
            </a:endParaRPr>
          </a:p>
          <a:p>
            <a:pPr indent="-304800" lvl="0" marL="457200" rtl="0" algn="l">
              <a:spcBef>
                <a:spcPts val="0"/>
              </a:spcBef>
              <a:spcAft>
                <a:spcPts val="0"/>
              </a:spcAft>
              <a:buClr>
                <a:schemeClr val="lt1"/>
              </a:buClr>
              <a:buSzPts val="1200"/>
              <a:buChar char="●"/>
            </a:pPr>
            <a:r>
              <a:rPr lang="en">
                <a:solidFill>
                  <a:schemeClr val="lt1"/>
                </a:solidFill>
                <a:highlight>
                  <a:schemeClr val="accent4"/>
                </a:highlight>
              </a:rPr>
              <a:t>Hawaiian state and national government representatives support Hawaiian sovereignty. </a:t>
            </a:r>
            <a:endParaRPr>
              <a:solidFill>
                <a:schemeClr val="lt1"/>
              </a:solidFill>
              <a:highlight>
                <a:schemeClr val="accent4"/>
              </a:highlight>
            </a:endParaRPr>
          </a:p>
          <a:p>
            <a:pPr indent="-304800" lvl="0" marL="457200" rtl="0" algn="l">
              <a:spcBef>
                <a:spcPts val="0"/>
              </a:spcBef>
              <a:spcAft>
                <a:spcPts val="0"/>
              </a:spcAft>
              <a:buClr>
                <a:schemeClr val="lt1"/>
              </a:buClr>
              <a:buSzPts val="1200"/>
              <a:buChar char="●"/>
            </a:pPr>
            <a:r>
              <a:rPr lang="en">
                <a:solidFill>
                  <a:schemeClr val="lt1"/>
                </a:solidFill>
                <a:highlight>
                  <a:schemeClr val="accent4"/>
                </a:highlight>
              </a:rPr>
              <a:t>In 1959 Hawaii officially became the 50th State. </a:t>
            </a:r>
            <a:endParaRPr>
              <a:solidFill>
                <a:schemeClr val="lt1"/>
              </a:solidFill>
              <a:highlight>
                <a:schemeClr val="accent4"/>
              </a:highlight>
            </a:endParaRPr>
          </a:p>
        </p:txBody>
      </p:sp>
      <p:pic>
        <p:nvPicPr>
          <p:cNvPr id="228" name="Google Shape;228;p36"/>
          <p:cNvPicPr preferRelativeResize="0"/>
          <p:nvPr/>
        </p:nvPicPr>
        <p:blipFill rotWithShape="1">
          <a:blip r:embed="rId3">
            <a:alphaModFix/>
          </a:blip>
          <a:srcRect b="0" l="26051" r="29889" t="0"/>
          <a:stretch/>
        </p:blipFill>
        <p:spPr>
          <a:xfrm>
            <a:off x="5026350" y="0"/>
            <a:ext cx="3406424"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Cultural </a:t>
            </a:r>
            <a:r>
              <a:rPr lang="en"/>
              <a:t>perspectives</a:t>
            </a:r>
            <a:r>
              <a:rPr lang="en"/>
              <a:t> in hawaii</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237" name="Shape 237"/>
        <p:cNvGrpSpPr/>
        <p:nvPr/>
      </p:nvGrpSpPr>
      <p:grpSpPr>
        <a:xfrm>
          <a:off x="0" y="0"/>
          <a:ext cx="0" cy="0"/>
          <a:chOff x="0" y="0"/>
          <a:chExt cx="0" cy="0"/>
        </a:xfrm>
      </p:grpSpPr>
      <p:sp>
        <p:nvSpPr>
          <p:cNvPr id="238" name="Google Shape;238;p38"/>
          <p:cNvSpPr txBox="1"/>
          <p:nvPr>
            <p:ph type="title"/>
          </p:nvPr>
        </p:nvSpPr>
        <p:spPr>
          <a:xfrm>
            <a:off x="212400" y="102625"/>
            <a:ext cx="8719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rgbClr val="000000"/>
                </a:solidFill>
              </a:rPr>
              <a:t> Kapu system</a:t>
            </a:r>
            <a:r>
              <a:rPr lang="en">
                <a:solidFill>
                  <a:srgbClr val="FF0000"/>
                </a:solidFill>
              </a:rPr>
              <a:t> </a:t>
            </a:r>
            <a:endParaRPr/>
          </a:p>
        </p:txBody>
      </p:sp>
      <p:sp>
        <p:nvSpPr>
          <p:cNvPr id="239" name="Google Shape;239;p38"/>
          <p:cNvSpPr txBox="1"/>
          <p:nvPr>
            <p:ph idx="1" type="body"/>
          </p:nvPr>
        </p:nvSpPr>
        <p:spPr>
          <a:xfrm>
            <a:off x="3835500" y="705925"/>
            <a:ext cx="1763100" cy="5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45818E"/>
                </a:solidFill>
                <a:latin typeface="Oswald"/>
                <a:ea typeface="Oswald"/>
                <a:cs typeface="Oswald"/>
                <a:sym typeface="Oswald"/>
              </a:rPr>
              <a:t>SEPARATE</a:t>
            </a:r>
            <a:endParaRPr b="1" sz="2000">
              <a:solidFill>
                <a:srgbClr val="45818E"/>
              </a:solidFill>
              <a:latin typeface="Oswald"/>
              <a:ea typeface="Oswald"/>
              <a:cs typeface="Oswald"/>
              <a:sym typeface="Oswald"/>
            </a:endParaRPr>
          </a:p>
          <a:p>
            <a:pPr indent="0" lvl="0" marL="0" rtl="0" algn="l">
              <a:spcBef>
                <a:spcPts val="1600"/>
              </a:spcBef>
              <a:spcAft>
                <a:spcPts val="1600"/>
              </a:spcAft>
              <a:buNone/>
            </a:pPr>
            <a:r>
              <a:t/>
            </a:r>
            <a:endParaRPr/>
          </a:p>
        </p:txBody>
      </p:sp>
      <p:cxnSp>
        <p:nvCxnSpPr>
          <p:cNvPr id="240" name="Google Shape;240;p38"/>
          <p:cNvCxnSpPr/>
          <p:nvPr/>
        </p:nvCxnSpPr>
        <p:spPr>
          <a:xfrm flipH="1">
            <a:off x="4641150" y="1060525"/>
            <a:ext cx="75900" cy="3596700"/>
          </a:xfrm>
          <a:prstGeom prst="straightConnector1">
            <a:avLst/>
          </a:prstGeom>
          <a:noFill/>
          <a:ln cap="flat" cmpd="sng" w="38100">
            <a:solidFill>
              <a:schemeClr val="dk2"/>
            </a:solidFill>
            <a:prstDash val="solid"/>
            <a:round/>
            <a:headEnd len="med" w="med" type="none"/>
            <a:tailEnd len="med" w="med" type="none"/>
          </a:ln>
        </p:spPr>
      </p:cxnSp>
      <p:pic>
        <p:nvPicPr>
          <p:cNvPr id="241" name="Google Shape;241;p38"/>
          <p:cNvPicPr preferRelativeResize="0"/>
          <p:nvPr/>
        </p:nvPicPr>
        <p:blipFill rotWithShape="1">
          <a:blip r:embed="rId3">
            <a:alphaModFix/>
          </a:blip>
          <a:srcRect b="0" l="17556" r="5472" t="8248"/>
          <a:stretch/>
        </p:blipFill>
        <p:spPr>
          <a:xfrm>
            <a:off x="974825" y="2571750"/>
            <a:ext cx="1026300" cy="1842600"/>
          </a:xfrm>
          <a:prstGeom prst="roundRect">
            <a:avLst>
              <a:gd fmla="val 16667" name="adj"/>
            </a:avLst>
          </a:prstGeom>
          <a:noFill/>
          <a:ln>
            <a:noFill/>
          </a:ln>
        </p:spPr>
      </p:pic>
      <p:pic>
        <p:nvPicPr>
          <p:cNvPr id="242" name="Google Shape;242;p38"/>
          <p:cNvPicPr preferRelativeResize="0"/>
          <p:nvPr/>
        </p:nvPicPr>
        <p:blipFill rotWithShape="1">
          <a:blip r:embed="rId4">
            <a:alphaModFix/>
          </a:blip>
          <a:srcRect b="11598" l="15941" r="10017" t="0"/>
          <a:stretch/>
        </p:blipFill>
        <p:spPr>
          <a:xfrm>
            <a:off x="5585525" y="1318350"/>
            <a:ext cx="1763100" cy="1372500"/>
          </a:xfrm>
          <a:prstGeom prst="roundRect">
            <a:avLst>
              <a:gd fmla="val 16667" name="adj"/>
            </a:avLst>
          </a:prstGeom>
          <a:noFill/>
          <a:ln>
            <a:noFill/>
          </a:ln>
        </p:spPr>
      </p:pic>
      <p:pic>
        <p:nvPicPr>
          <p:cNvPr id="243" name="Google Shape;243;p38"/>
          <p:cNvPicPr preferRelativeResize="0"/>
          <p:nvPr/>
        </p:nvPicPr>
        <p:blipFill rotWithShape="1">
          <a:blip r:embed="rId5">
            <a:alphaModFix/>
          </a:blip>
          <a:srcRect b="0" l="0" r="0" t="17850"/>
          <a:stretch/>
        </p:blipFill>
        <p:spPr>
          <a:xfrm>
            <a:off x="2374375" y="1471610"/>
            <a:ext cx="868500" cy="1539900"/>
          </a:xfrm>
          <a:prstGeom prst="roundRect">
            <a:avLst>
              <a:gd fmla="val 16667" name="adj"/>
            </a:avLst>
          </a:prstGeom>
          <a:noFill/>
          <a:ln>
            <a:noFill/>
          </a:ln>
        </p:spPr>
      </p:pic>
      <p:sp>
        <p:nvSpPr>
          <p:cNvPr id="244" name="Google Shape;244;p38"/>
          <p:cNvSpPr txBox="1"/>
          <p:nvPr/>
        </p:nvSpPr>
        <p:spPr>
          <a:xfrm>
            <a:off x="357600" y="4591350"/>
            <a:ext cx="8428800" cy="682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rgbClr val="45818E"/>
                </a:solidFill>
                <a:latin typeface="Oswald"/>
                <a:ea typeface="Oswald"/>
                <a:cs typeface="Oswald"/>
                <a:sym typeface="Oswald"/>
              </a:rPr>
              <a:t>CAUSED:</a:t>
            </a:r>
            <a:r>
              <a:rPr b="1" lang="en" sz="2000">
                <a:solidFill>
                  <a:srgbClr val="FF0000"/>
                </a:solidFill>
                <a:latin typeface="Oswald"/>
                <a:ea typeface="Oswald"/>
                <a:cs typeface="Oswald"/>
                <a:sym typeface="Oswald"/>
              </a:rPr>
              <a:t> </a:t>
            </a:r>
            <a:r>
              <a:rPr b="1" lang="en" sz="2000">
                <a:latin typeface="Oswald"/>
                <a:ea typeface="Oswald"/>
                <a:cs typeface="Oswald"/>
                <a:sym typeface="Oswald"/>
              </a:rPr>
              <a:t>Spatial segregation</a:t>
            </a:r>
            <a:endParaRPr/>
          </a:p>
        </p:txBody>
      </p:sp>
      <p:pic>
        <p:nvPicPr>
          <p:cNvPr id="245" name="Google Shape;245;p38"/>
          <p:cNvPicPr preferRelativeResize="0"/>
          <p:nvPr/>
        </p:nvPicPr>
        <p:blipFill>
          <a:blip r:embed="rId6">
            <a:alphaModFix/>
          </a:blip>
          <a:stretch>
            <a:fillRect/>
          </a:stretch>
        </p:blipFill>
        <p:spPr>
          <a:xfrm>
            <a:off x="3548241" y="2955426"/>
            <a:ext cx="464100" cy="1198800"/>
          </a:xfrm>
          <a:prstGeom prst="roundRect">
            <a:avLst>
              <a:gd fmla="val 16667" name="adj"/>
            </a:avLst>
          </a:prstGeom>
          <a:noFill/>
          <a:ln>
            <a:noFill/>
          </a:ln>
        </p:spPr>
      </p:pic>
      <p:pic>
        <p:nvPicPr>
          <p:cNvPr id="246" name="Google Shape;246;p38"/>
          <p:cNvPicPr preferRelativeResize="0"/>
          <p:nvPr/>
        </p:nvPicPr>
        <p:blipFill>
          <a:blip r:embed="rId7">
            <a:alphaModFix/>
          </a:blip>
          <a:stretch>
            <a:fillRect/>
          </a:stretch>
        </p:blipFill>
        <p:spPr>
          <a:xfrm>
            <a:off x="5020100" y="2932075"/>
            <a:ext cx="578400" cy="1245600"/>
          </a:xfrm>
          <a:prstGeom prst="roundRect">
            <a:avLst>
              <a:gd fmla="val 16667" name="adj"/>
            </a:avLst>
          </a:prstGeom>
          <a:noFill/>
          <a:ln>
            <a:noFill/>
          </a:ln>
        </p:spPr>
      </p:pic>
      <p:pic>
        <p:nvPicPr>
          <p:cNvPr id="247" name="Google Shape;247;p38"/>
          <p:cNvPicPr preferRelativeResize="0"/>
          <p:nvPr/>
        </p:nvPicPr>
        <p:blipFill rotWithShape="1">
          <a:blip r:embed="rId8">
            <a:alphaModFix/>
          </a:blip>
          <a:srcRect b="0" l="6357" r="7024" t="0"/>
          <a:stretch/>
        </p:blipFill>
        <p:spPr>
          <a:xfrm>
            <a:off x="6297900" y="2859200"/>
            <a:ext cx="2488500" cy="1620000"/>
          </a:xfrm>
          <a:prstGeom prst="roundRect">
            <a:avLst>
              <a:gd fmla="val 16667" name="adj"/>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174600"/>
            <a:ext cx="4013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Kapu practices</a:t>
            </a:r>
            <a:endParaRPr sz="4000"/>
          </a:p>
        </p:txBody>
      </p:sp>
      <p:sp>
        <p:nvSpPr>
          <p:cNvPr id="253" name="Google Shape;253;p39"/>
          <p:cNvSpPr txBox="1"/>
          <p:nvPr>
            <p:ph idx="1" type="body"/>
          </p:nvPr>
        </p:nvSpPr>
        <p:spPr>
          <a:xfrm>
            <a:off x="42400" y="1311300"/>
            <a:ext cx="3759900" cy="510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500">
                <a:solidFill>
                  <a:srgbClr val="000000"/>
                </a:solidFill>
              </a:rPr>
              <a:t>Proper Etiquette Around Chiefs</a:t>
            </a:r>
            <a:endParaRPr b="1" sz="1500">
              <a:solidFill>
                <a:srgbClr val="000000"/>
              </a:solidFill>
            </a:endParaRPr>
          </a:p>
        </p:txBody>
      </p:sp>
      <p:pic>
        <p:nvPicPr>
          <p:cNvPr id="254" name="Google Shape;254;p39"/>
          <p:cNvPicPr preferRelativeResize="0"/>
          <p:nvPr/>
        </p:nvPicPr>
        <p:blipFill rotWithShape="1">
          <a:blip r:embed="rId3">
            <a:alphaModFix/>
          </a:blip>
          <a:srcRect b="0" l="0" r="0" t="17850"/>
          <a:stretch/>
        </p:blipFill>
        <p:spPr>
          <a:xfrm>
            <a:off x="1741313" y="1821305"/>
            <a:ext cx="1793173" cy="3179400"/>
          </a:xfrm>
          <a:prstGeom prst="rect">
            <a:avLst/>
          </a:prstGeom>
          <a:noFill/>
          <a:ln>
            <a:noFill/>
          </a:ln>
        </p:spPr>
      </p:pic>
      <p:sp>
        <p:nvSpPr>
          <p:cNvPr id="255" name="Google Shape;255;p39"/>
          <p:cNvSpPr txBox="1"/>
          <p:nvPr/>
        </p:nvSpPr>
        <p:spPr>
          <a:xfrm>
            <a:off x="159300" y="2488375"/>
            <a:ext cx="1607400" cy="22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5818E"/>
                </a:solidFill>
              </a:rPr>
              <a:t>NO EYE CONTACT</a:t>
            </a:r>
            <a:endParaRPr b="1">
              <a:solidFill>
                <a:srgbClr val="45818E"/>
              </a:solidFill>
            </a:endParaRPr>
          </a:p>
          <a:p>
            <a:pPr indent="0" lvl="0" marL="0" rtl="0" algn="l">
              <a:spcBef>
                <a:spcPts val="0"/>
              </a:spcBef>
              <a:spcAft>
                <a:spcPts val="0"/>
              </a:spcAft>
              <a:buNone/>
            </a:pPr>
            <a:r>
              <a:t/>
            </a:r>
            <a:endParaRPr b="1">
              <a:solidFill>
                <a:srgbClr val="45818E"/>
              </a:solidFill>
            </a:endParaRPr>
          </a:p>
          <a:p>
            <a:pPr indent="0" lvl="0" marL="0" rtl="0" algn="l">
              <a:spcBef>
                <a:spcPts val="0"/>
              </a:spcBef>
              <a:spcAft>
                <a:spcPts val="0"/>
              </a:spcAft>
              <a:buNone/>
            </a:pPr>
            <a:r>
              <a:rPr b="1" lang="en">
                <a:solidFill>
                  <a:srgbClr val="45818E"/>
                </a:solidFill>
              </a:rPr>
              <a:t>DO NOT WEAR ROYAL COLORS</a:t>
            </a:r>
            <a:endParaRPr b="1">
              <a:solidFill>
                <a:srgbClr val="45818E"/>
              </a:solidFill>
            </a:endParaRPr>
          </a:p>
          <a:p>
            <a:pPr indent="0" lvl="0" marL="0" rtl="0" algn="l">
              <a:spcBef>
                <a:spcPts val="0"/>
              </a:spcBef>
              <a:spcAft>
                <a:spcPts val="0"/>
              </a:spcAft>
              <a:buNone/>
            </a:pPr>
            <a:r>
              <a:t/>
            </a:r>
            <a:endParaRPr b="1">
              <a:solidFill>
                <a:srgbClr val="45818E"/>
              </a:solidFill>
            </a:endParaRPr>
          </a:p>
          <a:p>
            <a:pPr indent="0" lvl="0" marL="0" rtl="0" algn="l">
              <a:spcBef>
                <a:spcPts val="0"/>
              </a:spcBef>
              <a:spcAft>
                <a:spcPts val="0"/>
              </a:spcAft>
              <a:buNone/>
            </a:pPr>
            <a:r>
              <a:rPr b="1" lang="en">
                <a:solidFill>
                  <a:srgbClr val="45818E"/>
                </a:solidFill>
              </a:rPr>
              <a:t>KEEP HEAD LOWER</a:t>
            </a:r>
            <a:endParaRPr b="1">
              <a:solidFill>
                <a:srgbClr val="45818E"/>
              </a:solidFill>
            </a:endParaRPr>
          </a:p>
          <a:p>
            <a:pPr indent="0" lvl="0" marL="0" rtl="0" algn="l">
              <a:spcBef>
                <a:spcPts val="0"/>
              </a:spcBef>
              <a:spcAft>
                <a:spcPts val="0"/>
              </a:spcAft>
              <a:buNone/>
            </a:pPr>
            <a:r>
              <a:t/>
            </a:r>
            <a:endParaRPr b="1" sz="1800">
              <a:solidFill>
                <a:srgbClr val="FFFFFF"/>
              </a:solidFill>
            </a:endParaRPr>
          </a:p>
        </p:txBody>
      </p:sp>
      <p:pic>
        <p:nvPicPr>
          <p:cNvPr id="256" name="Google Shape;256;p39"/>
          <p:cNvPicPr preferRelativeResize="0"/>
          <p:nvPr/>
        </p:nvPicPr>
        <p:blipFill rotWithShape="1">
          <a:blip r:embed="rId4">
            <a:alphaModFix/>
          </a:blip>
          <a:srcRect b="12108" l="6176" r="14640" t="15943"/>
          <a:stretch/>
        </p:blipFill>
        <p:spPr>
          <a:xfrm>
            <a:off x="5962346" y="2335900"/>
            <a:ext cx="2913900" cy="1908300"/>
          </a:xfrm>
          <a:prstGeom prst="flowChartAlternateProcess">
            <a:avLst/>
          </a:prstGeom>
          <a:noFill/>
          <a:ln>
            <a:noFill/>
          </a:ln>
        </p:spPr>
      </p:pic>
      <p:sp>
        <p:nvSpPr>
          <p:cNvPr id="257" name="Google Shape;257;p39"/>
          <p:cNvSpPr txBox="1"/>
          <p:nvPr/>
        </p:nvSpPr>
        <p:spPr>
          <a:xfrm>
            <a:off x="4961650" y="1311300"/>
            <a:ext cx="4066200" cy="5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Source Code Pro"/>
                <a:ea typeface="Source Code Pro"/>
                <a:cs typeface="Source Code Pro"/>
                <a:sym typeface="Source Code Pro"/>
              </a:rPr>
              <a:t>Forbidden Food</a:t>
            </a:r>
            <a:r>
              <a:rPr b="1" lang="en" sz="1500">
                <a:latin typeface="Source Code Pro"/>
                <a:ea typeface="Source Code Pro"/>
                <a:cs typeface="Source Code Pro"/>
                <a:sym typeface="Source Code Pro"/>
              </a:rPr>
              <a:t>...</a:t>
            </a:r>
            <a:r>
              <a:rPr b="1" lang="en" sz="1500">
                <a:latin typeface="Source Code Pro"/>
                <a:ea typeface="Source Code Pro"/>
                <a:cs typeface="Source Code Pro"/>
                <a:sym typeface="Source Code Pro"/>
              </a:rPr>
              <a:t>. FOR WOMEN</a:t>
            </a:r>
            <a:endParaRPr b="1" sz="1500">
              <a:latin typeface="Source Code Pro"/>
              <a:ea typeface="Source Code Pro"/>
              <a:cs typeface="Source Code Pro"/>
              <a:sym typeface="Source Code Pro"/>
            </a:endParaRPr>
          </a:p>
        </p:txBody>
      </p:sp>
      <p:pic>
        <p:nvPicPr>
          <p:cNvPr id="258" name="Google Shape;258;p39"/>
          <p:cNvPicPr preferRelativeResize="0"/>
          <p:nvPr/>
        </p:nvPicPr>
        <p:blipFill>
          <a:blip r:embed="rId5">
            <a:alphaModFix/>
          </a:blip>
          <a:stretch>
            <a:fillRect/>
          </a:stretch>
        </p:blipFill>
        <p:spPr>
          <a:xfrm rot="1758255">
            <a:off x="4269502" y="1542181"/>
            <a:ext cx="1277360" cy="1277360"/>
          </a:xfrm>
          <a:prstGeom prst="ellipse">
            <a:avLst/>
          </a:prstGeom>
          <a:noFill/>
          <a:ln>
            <a:noFill/>
          </a:ln>
        </p:spPr>
      </p:pic>
      <p:pic>
        <p:nvPicPr>
          <p:cNvPr id="259" name="Google Shape;259;p39"/>
          <p:cNvPicPr preferRelativeResize="0"/>
          <p:nvPr/>
        </p:nvPicPr>
        <p:blipFill>
          <a:blip r:embed="rId6">
            <a:alphaModFix/>
          </a:blip>
          <a:stretch>
            <a:fillRect/>
          </a:stretch>
        </p:blipFill>
        <p:spPr>
          <a:xfrm rot="477643">
            <a:off x="3952196" y="3870032"/>
            <a:ext cx="1607289" cy="1263464"/>
          </a:xfrm>
          <a:prstGeom prst="ellipse">
            <a:avLst/>
          </a:prstGeom>
          <a:noFill/>
          <a:ln>
            <a:noFill/>
          </a:ln>
        </p:spPr>
      </p:pic>
      <p:pic>
        <p:nvPicPr>
          <p:cNvPr id="260" name="Google Shape;260;p39"/>
          <p:cNvPicPr preferRelativeResize="0"/>
          <p:nvPr/>
        </p:nvPicPr>
        <p:blipFill rotWithShape="1">
          <a:blip r:embed="rId7">
            <a:alphaModFix/>
          </a:blip>
          <a:srcRect b="0" l="5968" r="7398" t="0"/>
          <a:stretch/>
        </p:blipFill>
        <p:spPr>
          <a:xfrm>
            <a:off x="3954600" y="2794493"/>
            <a:ext cx="1907400" cy="1233000"/>
          </a:xfrm>
          <a:prstGeom prst="ellipse">
            <a:avLst/>
          </a:prstGeom>
          <a:noFill/>
          <a:ln>
            <a:noFill/>
          </a:ln>
        </p:spPr>
      </p:pic>
      <p:sp>
        <p:nvSpPr>
          <p:cNvPr id="261" name="Google Shape;261;p39"/>
          <p:cNvSpPr/>
          <p:nvPr/>
        </p:nvSpPr>
        <p:spPr>
          <a:xfrm>
            <a:off x="4337113" y="1802988"/>
            <a:ext cx="822600" cy="755700"/>
          </a:xfrm>
          <a:prstGeom prst="mathMultiply">
            <a:avLst>
              <a:gd fmla="val 23520" name="adj1"/>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4337113" y="2794488"/>
            <a:ext cx="822600" cy="755700"/>
          </a:xfrm>
          <a:prstGeom prst="mathMultiply">
            <a:avLst>
              <a:gd fmla="val 23520" name="adj1"/>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9"/>
          <p:cNvSpPr/>
          <p:nvPr/>
        </p:nvSpPr>
        <p:spPr>
          <a:xfrm>
            <a:off x="4344588" y="4109513"/>
            <a:ext cx="822600" cy="755700"/>
          </a:xfrm>
          <a:prstGeom prst="mathMultiply">
            <a:avLst>
              <a:gd fmla="val 23520" name="adj1"/>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txBox="1"/>
          <p:nvPr/>
        </p:nvSpPr>
        <p:spPr>
          <a:xfrm>
            <a:off x="903600" y="711300"/>
            <a:ext cx="73368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5818E"/>
                </a:solidFill>
                <a:latin typeface="Comic Sans MS"/>
                <a:ea typeface="Comic Sans MS"/>
                <a:cs typeface="Comic Sans MS"/>
                <a:sym typeface="Comic Sans MS"/>
              </a:rPr>
              <a:t>Punishable by DEATH</a:t>
            </a:r>
            <a:endParaRPr b="1" sz="1800">
              <a:solidFill>
                <a:srgbClr val="45818E"/>
              </a:solidFill>
              <a:latin typeface="Comic Sans MS"/>
              <a:ea typeface="Comic Sans MS"/>
              <a:cs typeface="Comic Sans MS"/>
              <a:sym typeface="Comic Sans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327000"/>
            <a:ext cx="8179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END OF </a:t>
            </a:r>
            <a:r>
              <a:rPr lang="en" sz="5000"/>
              <a:t>KAPU</a:t>
            </a:r>
            <a:endParaRPr sz="4000"/>
          </a:p>
        </p:txBody>
      </p:sp>
      <p:sp>
        <p:nvSpPr>
          <p:cNvPr id="270" name="Google Shape;270;p40"/>
          <p:cNvSpPr txBox="1"/>
          <p:nvPr>
            <p:ph idx="1" type="body"/>
          </p:nvPr>
        </p:nvSpPr>
        <p:spPr>
          <a:xfrm>
            <a:off x="177000" y="1389600"/>
            <a:ext cx="5030700" cy="4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solidFill>
                  <a:srgbClr val="45818E"/>
                </a:solidFill>
              </a:rPr>
              <a:t>Foreigners did not practice KAPU and did not suffer its consequences...</a:t>
            </a:r>
            <a:endParaRPr b="1" sz="1400">
              <a:solidFill>
                <a:srgbClr val="45818E"/>
              </a:solidFill>
            </a:endParaRPr>
          </a:p>
        </p:txBody>
      </p:sp>
      <p:sp>
        <p:nvSpPr>
          <p:cNvPr id="271" name="Google Shape;271;p40"/>
          <p:cNvSpPr txBox="1"/>
          <p:nvPr/>
        </p:nvSpPr>
        <p:spPr>
          <a:xfrm>
            <a:off x="141450" y="4219575"/>
            <a:ext cx="5030700" cy="75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a:solidFill>
                  <a:srgbClr val="45818E"/>
                </a:solidFill>
                <a:latin typeface="Source Code Pro"/>
                <a:ea typeface="Source Code Pro"/>
                <a:cs typeface="Source Code Pro"/>
                <a:sym typeface="Source Code Pro"/>
              </a:rPr>
              <a:t>Leads to King to </a:t>
            </a:r>
            <a:r>
              <a:rPr b="1" lang="en">
                <a:solidFill>
                  <a:srgbClr val="45818E"/>
                </a:solidFill>
                <a:latin typeface="Source Code Pro"/>
                <a:ea typeface="Source Code Pro"/>
                <a:cs typeface="Source Code Pro"/>
                <a:sym typeface="Source Code Pro"/>
              </a:rPr>
              <a:t>CEREMONIOUSLY break the tradition ending KAPU 1819.</a:t>
            </a:r>
            <a:endParaRPr b="1">
              <a:solidFill>
                <a:srgbClr val="45818E"/>
              </a:solidFill>
              <a:latin typeface="Source Code Pro"/>
              <a:ea typeface="Source Code Pro"/>
              <a:cs typeface="Source Code Pro"/>
              <a:sym typeface="Source Code Pro"/>
            </a:endParaRPr>
          </a:p>
        </p:txBody>
      </p:sp>
      <p:sp>
        <p:nvSpPr>
          <p:cNvPr id="272" name="Google Shape;272;p40"/>
          <p:cNvSpPr/>
          <p:nvPr/>
        </p:nvSpPr>
        <p:spPr>
          <a:xfrm>
            <a:off x="3192325" y="2626425"/>
            <a:ext cx="2511900" cy="897900"/>
          </a:xfrm>
          <a:prstGeom prst="rightArrow">
            <a:avLst>
              <a:gd fmla="val 50000" name="adj1"/>
              <a:gd fmla="val 50000" name="adj2"/>
            </a:avLst>
          </a:prstGeom>
          <a:solidFill>
            <a:schemeClr val="lt2"/>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40"/>
          <p:cNvPicPr preferRelativeResize="0"/>
          <p:nvPr/>
        </p:nvPicPr>
        <p:blipFill rotWithShape="1">
          <a:blip r:embed="rId3">
            <a:alphaModFix/>
          </a:blip>
          <a:srcRect b="0" l="7797" r="5659" t="0"/>
          <a:stretch/>
        </p:blipFill>
        <p:spPr>
          <a:xfrm>
            <a:off x="5882125" y="2162475"/>
            <a:ext cx="2915400" cy="1896000"/>
          </a:xfrm>
          <a:prstGeom prst="ellipse">
            <a:avLst/>
          </a:prstGeom>
          <a:noFill/>
          <a:ln>
            <a:noFill/>
          </a:ln>
        </p:spPr>
      </p:pic>
      <p:sp>
        <p:nvSpPr>
          <p:cNvPr id="274" name="Google Shape;274;p40"/>
          <p:cNvSpPr txBox="1"/>
          <p:nvPr/>
        </p:nvSpPr>
        <p:spPr>
          <a:xfrm>
            <a:off x="3163625" y="2872275"/>
            <a:ext cx="32067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rgbClr val="45818E"/>
                </a:solidFill>
              </a:rPr>
              <a:t>Opens Door for Christianity</a:t>
            </a:r>
            <a:endParaRPr b="1">
              <a:solidFill>
                <a:srgbClr val="45818E"/>
              </a:solidFill>
            </a:endParaRPr>
          </a:p>
        </p:txBody>
      </p:sp>
      <p:pic>
        <p:nvPicPr>
          <p:cNvPr id="275" name="Google Shape;275;p40"/>
          <p:cNvPicPr preferRelativeResize="0"/>
          <p:nvPr/>
        </p:nvPicPr>
        <p:blipFill rotWithShape="1">
          <a:blip r:embed="rId4">
            <a:alphaModFix/>
          </a:blip>
          <a:srcRect b="0" l="14616" r="14672" t="0"/>
          <a:stretch/>
        </p:blipFill>
        <p:spPr>
          <a:xfrm>
            <a:off x="795250" y="2186550"/>
            <a:ext cx="1744425" cy="1847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279" name="Shape 279"/>
        <p:cNvGrpSpPr/>
        <p:nvPr/>
      </p:nvGrpSpPr>
      <p:grpSpPr>
        <a:xfrm>
          <a:off x="0" y="0"/>
          <a:ext cx="0" cy="0"/>
          <a:chOff x="0" y="0"/>
          <a:chExt cx="0" cy="0"/>
        </a:xfrm>
      </p:grpSpPr>
      <p:sp>
        <p:nvSpPr>
          <p:cNvPr id="280" name="Google Shape;280;p4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Kapu </a:t>
            </a:r>
            <a:r>
              <a:rPr lang="en"/>
              <a:t>today</a:t>
            </a:r>
            <a:endParaRPr/>
          </a:p>
        </p:txBody>
      </p:sp>
      <p:sp>
        <p:nvSpPr>
          <p:cNvPr id="281" name="Google Shape;281;p4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Char char="●"/>
            </a:pPr>
            <a:r>
              <a:rPr lang="en">
                <a:solidFill>
                  <a:srgbClr val="FFFFFF"/>
                </a:solidFill>
              </a:rPr>
              <a:t>Kapu encompassed tradition in a form of laws and regulations</a:t>
            </a:r>
            <a:endParaRPr>
              <a:solidFill>
                <a:srgbClr val="FFFFFF"/>
              </a:solidFill>
            </a:endParaRPr>
          </a:p>
          <a:p>
            <a:pPr indent="0" lvl="0" marL="0" rtl="0" algn="l">
              <a:spcBef>
                <a:spcPts val="1600"/>
              </a:spcBef>
              <a:spcAft>
                <a:spcPts val="0"/>
              </a:spcAft>
              <a:buNone/>
            </a:pPr>
            <a:r>
              <a:t/>
            </a:r>
            <a:endParaRPr>
              <a:solidFill>
                <a:srgbClr val="FFFFFF"/>
              </a:solidFill>
            </a:endParaRPr>
          </a:p>
          <a:p>
            <a:pPr indent="-304800" lvl="0" marL="457200" rtl="0" algn="l">
              <a:spcBef>
                <a:spcPts val="1600"/>
              </a:spcBef>
              <a:spcAft>
                <a:spcPts val="0"/>
              </a:spcAft>
              <a:buClr>
                <a:srgbClr val="FFFFFF"/>
              </a:buClr>
              <a:buSzPts val="1200"/>
              <a:buChar char="●"/>
            </a:pPr>
            <a:r>
              <a:rPr lang="en">
                <a:solidFill>
                  <a:srgbClr val="FFFFFF"/>
                </a:solidFill>
              </a:rPr>
              <a:t>Today it is used as a “No </a:t>
            </a:r>
            <a:r>
              <a:rPr lang="en">
                <a:solidFill>
                  <a:srgbClr val="FFFFFF"/>
                </a:solidFill>
              </a:rPr>
              <a:t>Trespassing</a:t>
            </a:r>
            <a:r>
              <a:rPr lang="en">
                <a:solidFill>
                  <a:srgbClr val="FFFFFF"/>
                </a:solidFill>
              </a:rPr>
              <a:t>” sign</a:t>
            </a:r>
            <a:endParaRPr>
              <a:solidFill>
                <a:srgbClr val="FFFFFF"/>
              </a:solidFill>
            </a:endParaRPr>
          </a:p>
          <a:p>
            <a:pPr indent="0" lvl="0" marL="0" rtl="0" algn="l">
              <a:spcBef>
                <a:spcPts val="1600"/>
              </a:spcBef>
              <a:spcAft>
                <a:spcPts val="0"/>
              </a:spcAft>
              <a:buNone/>
            </a:pPr>
            <a:r>
              <a:t/>
            </a:r>
            <a:endParaRPr>
              <a:solidFill>
                <a:srgbClr val="FFFFFF"/>
              </a:solidFill>
            </a:endParaRPr>
          </a:p>
          <a:p>
            <a:pPr indent="-304800" lvl="0" marL="457200" rtl="0" algn="l">
              <a:spcBef>
                <a:spcPts val="1600"/>
              </a:spcBef>
              <a:spcAft>
                <a:spcPts val="0"/>
              </a:spcAft>
              <a:buClr>
                <a:srgbClr val="FFFFFF"/>
              </a:buClr>
              <a:buSzPts val="1200"/>
              <a:buChar char="●"/>
            </a:pPr>
            <a:r>
              <a:rPr lang="en">
                <a:solidFill>
                  <a:srgbClr val="FFFFFF"/>
                </a:solidFill>
              </a:rPr>
              <a:t>End of traditional Hawaii</a:t>
            </a:r>
            <a:endParaRPr>
              <a:solidFill>
                <a:srgbClr val="FFFFFF"/>
              </a:solidFill>
            </a:endParaRPr>
          </a:p>
        </p:txBody>
      </p:sp>
      <p:pic>
        <p:nvPicPr>
          <p:cNvPr id="282" name="Google Shape;282;p41"/>
          <p:cNvPicPr preferRelativeResize="0"/>
          <p:nvPr/>
        </p:nvPicPr>
        <p:blipFill>
          <a:blip r:embed="rId3">
            <a:alphaModFix/>
          </a:blip>
          <a:stretch>
            <a:fillRect/>
          </a:stretch>
        </p:blipFill>
        <p:spPr>
          <a:xfrm>
            <a:off x="4572000" y="1591875"/>
            <a:ext cx="3295500" cy="22617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1" name="Google Shape;71;p15"/>
          <p:cNvSpPr txBox="1"/>
          <p:nvPr>
            <p:ph idx="1" type="body"/>
          </p:nvPr>
        </p:nvSpPr>
        <p:spPr>
          <a:xfrm>
            <a:off x="311700" y="1228675"/>
            <a:ext cx="8520600" cy="384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AutoNum type="arabicPeriod"/>
            </a:pPr>
            <a:r>
              <a:rPr b="1" lang="en" sz="1400">
                <a:solidFill>
                  <a:schemeClr val="accent1"/>
                </a:solidFill>
              </a:rPr>
              <a:t>Physical geography- Angelica Reyes </a:t>
            </a:r>
            <a:endParaRPr b="1" sz="1400">
              <a:solidFill>
                <a:schemeClr val="accent1"/>
              </a:solidFill>
            </a:endParaRPr>
          </a:p>
          <a:p>
            <a:pPr indent="-317500" lvl="0" marL="457200" rtl="0" algn="l">
              <a:spcBef>
                <a:spcPts val="1600"/>
              </a:spcBef>
              <a:spcAft>
                <a:spcPts val="0"/>
              </a:spcAft>
              <a:buClr>
                <a:schemeClr val="accent1"/>
              </a:buClr>
              <a:buSzPts val="1400"/>
              <a:buAutoNum type="arabicPeriod"/>
            </a:pPr>
            <a:r>
              <a:rPr b="1" lang="en" sz="1400">
                <a:solidFill>
                  <a:schemeClr val="accent1"/>
                </a:solidFill>
              </a:rPr>
              <a:t>Climate -Rosa parra Monroy </a:t>
            </a:r>
            <a:endParaRPr b="1" sz="1400">
              <a:solidFill>
                <a:schemeClr val="accent1"/>
              </a:solidFill>
            </a:endParaRPr>
          </a:p>
          <a:p>
            <a:pPr indent="-317500" lvl="0" marL="457200" rtl="0" algn="l">
              <a:spcBef>
                <a:spcPts val="1600"/>
              </a:spcBef>
              <a:spcAft>
                <a:spcPts val="0"/>
              </a:spcAft>
              <a:buClr>
                <a:schemeClr val="accent1"/>
              </a:buClr>
              <a:buSzPts val="1400"/>
              <a:buAutoNum type="arabicPeriod"/>
            </a:pPr>
            <a:r>
              <a:rPr b="1" lang="en" sz="1400">
                <a:solidFill>
                  <a:schemeClr val="accent1"/>
                </a:solidFill>
              </a:rPr>
              <a:t>historical geography and settlement- Erica </a:t>
            </a:r>
            <a:endParaRPr b="1" sz="1400">
              <a:solidFill>
                <a:schemeClr val="accent1"/>
              </a:solidFill>
            </a:endParaRPr>
          </a:p>
          <a:p>
            <a:pPr indent="-317500" lvl="0" marL="457200" rtl="0" algn="l">
              <a:spcBef>
                <a:spcPts val="1600"/>
              </a:spcBef>
              <a:spcAft>
                <a:spcPts val="0"/>
              </a:spcAft>
              <a:buClr>
                <a:schemeClr val="accent1"/>
              </a:buClr>
              <a:buSzPts val="1400"/>
              <a:buAutoNum type="arabicPeriod"/>
            </a:pPr>
            <a:r>
              <a:rPr b="1" lang="en" sz="1400">
                <a:solidFill>
                  <a:schemeClr val="accent1"/>
                </a:solidFill>
              </a:rPr>
              <a:t>cultural perspectives - Mitzi Izquierdo</a:t>
            </a:r>
            <a:endParaRPr b="1" sz="1400">
              <a:solidFill>
                <a:schemeClr val="accent1"/>
              </a:solidFill>
            </a:endParaRPr>
          </a:p>
          <a:p>
            <a:pPr indent="-317500" lvl="0" marL="457200" rtl="0" algn="l">
              <a:spcBef>
                <a:spcPts val="1600"/>
              </a:spcBef>
              <a:spcAft>
                <a:spcPts val="0"/>
              </a:spcAft>
              <a:buClr>
                <a:schemeClr val="accent1"/>
              </a:buClr>
              <a:buSzPts val="1400"/>
              <a:buAutoNum type="arabicPeriod"/>
            </a:pPr>
            <a:r>
              <a:rPr b="1" lang="en" sz="1400">
                <a:solidFill>
                  <a:schemeClr val="accent1"/>
                </a:solidFill>
              </a:rPr>
              <a:t>regional life-Aidreana Quiles </a:t>
            </a:r>
            <a:endParaRPr b="1" sz="1400">
              <a:solidFill>
                <a:schemeClr val="accent1"/>
              </a:solidFill>
            </a:endParaRPr>
          </a:p>
          <a:p>
            <a:pPr indent="-317500" lvl="0" marL="457200" rtl="0" algn="l">
              <a:spcBef>
                <a:spcPts val="1600"/>
              </a:spcBef>
              <a:spcAft>
                <a:spcPts val="0"/>
              </a:spcAft>
              <a:buClr>
                <a:schemeClr val="accent1"/>
              </a:buClr>
              <a:buSzPts val="1400"/>
              <a:buAutoNum type="arabicPeriod"/>
            </a:pPr>
            <a:r>
              <a:rPr b="1" lang="en" sz="1400">
                <a:solidFill>
                  <a:schemeClr val="accent1"/>
                </a:solidFill>
              </a:rPr>
              <a:t>Economy- Jimmy</a:t>
            </a:r>
            <a:endParaRPr b="1" sz="1400">
              <a:solidFill>
                <a:schemeClr val="accent1"/>
              </a:solidFill>
            </a:endParaRPr>
          </a:p>
          <a:p>
            <a:pPr indent="-317500" lvl="0" marL="457200" rtl="0" algn="l">
              <a:spcBef>
                <a:spcPts val="1600"/>
              </a:spcBef>
              <a:spcAft>
                <a:spcPts val="0"/>
              </a:spcAft>
              <a:buClr>
                <a:schemeClr val="accent1"/>
              </a:buClr>
              <a:buSzPts val="1400"/>
              <a:buAutoNum type="arabicPeriod"/>
            </a:pPr>
            <a:r>
              <a:rPr b="1" lang="en" sz="1400">
                <a:solidFill>
                  <a:schemeClr val="accent1"/>
                </a:solidFill>
              </a:rPr>
              <a:t>2 sections from our text: unintended consequences (pg. 961), Sustainable future in Hawaii-Sean	</a:t>
            </a:r>
            <a:endParaRPr b="1" sz="1400">
              <a:solidFill>
                <a:schemeClr val="accent1"/>
              </a:solidFill>
            </a:endParaRPr>
          </a:p>
          <a:p>
            <a:pPr indent="-317500" lvl="0" marL="457200" rtl="0" algn="l">
              <a:spcBef>
                <a:spcPts val="1600"/>
              </a:spcBef>
              <a:spcAft>
                <a:spcPts val="1600"/>
              </a:spcAft>
              <a:buClr>
                <a:schemeClr val="accent1"/>
              </a:buClr>
              <a:buSzPts val="1400"/>
              <a:buAutoNum type="arabicPeriod"/>
            </a:pPr>
            <a:r>
              <a:rPr b="1" lang="en" sz="1400">
                <a:solidFill>
                  <a:schemeClr val="accent1"/>
                </a:solidFill>
              </a:rPr>
              <a:t>Journal article: Sunscreen and The Coral Reef</a:t>
            </a:r>
            <a:endParaRPr b="1" sz="1400">
              <a:solidFill>
                <a:schemeClr val="accent1"/>
              </a:solidFill>
            </a:endParaRPr>
          </a:p>
        </p:txBody>
      </p:sp>
      <p:pic>
        <p:nvPicPr>
          <p:cNvPr id="72" name="Google Shape;72;p15"/>
          <p:cNvPicPr preferRelativeResize="0"/>
          <p:nvPr/>
        </p:nvPicPr>
        <p:blipFill>
          <a:blip r:embed="rId3">
            <a:alphaModFix amt="44000"/>
          </a:blip>
          <a:stretch>
            <a:fillRect/>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286" name="Shape 286"/>
        <p:cNvGrpSpPr/>
        <p:nvPr/>
      </p:nvGrpSpPr>
      <p:grpSpPr>
        <a:xfrm>
          <a:off x="0" y="0"/>
          <a:ext cx="0" cy="0"/>
          <a:chOff x="0" y="0"/>
          <a:chExt cx="0" cy="0"/>
        </a:xfrm>
      </p:grpSpPr>
      <p:sp>
        <p:nvSpPr>
          <p:cNvPr id="287" name="Google Shape;287;p42"/>
          <p:cNvSpPr txBox="1"/>
          <p:nvPr>
            <p:ph type="title"/>
          </p:nvPr>
        </p:nvSpPr>
        <p:spPr>
          <a:xfrm>
            <a:off x="311700" y="250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Hawaiian Diet</a:t>
            </a:r>
            <a:endParaRPr/>
          </a:p>
        </p:txBody>
      </p:sp>
      <p:sp>
        <p:nvSpPr>
          <p:cNvPr id="288" name="Google Shape;288;p42"/>
          <p:cNvSpPr txBox="1"/>
          <p:nvPr>
            <p:ph idx="1" type="body"/>
          </p:nvPr>
        </p:nvSpPr>
        <p:spPr>
          <a:xfrm>
            <a:off x="355975" y="3027700"/>
            <a:ext cx="28080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Traditionally: Seafood and Local Foods (bananas, taro, breadfruit, yams) </a:t>
            </a:r>
            <a:endParaRPr/>
          </a:p>
        </p:txBody>
      </p:sp>
      <p:pic>
        <p:nvPicPr>
          <p:cNvPr descr="Image result for hawaii breadfruit" id="289" name="Google Shape;289;p42"/>
          <p:cNvPicPr preferRelativeResize="0"/>
          <p:nvPr/>
        </p:nvPicPr>
        <p:blipFill>
          <a:blip r:embed="rId3">
            <a:alphaModFix/>
          </a:blip>
          <a:stretch>
            <a:fillRect/>
          </a:stretch>
        </p:blipFill>
        <p:spPr>
          <a:xfrm>
            <a:off x="311700" y="1276100"/>
            <a:ext cx="2896500" cy="1648200"/>
          </a:xfrm>
          <a:prstGeom prst="roundRect">
            <a:avLst>
              <a:gd fmla="val 16667" name="adj"/>
            </a:avLst>
          </a:prstGeom>
          <a:noFill/>
          <a:ln>
            <a:noFill/>
          </a:ln>
        </p:spPr>
      </p:pic>
      <p:sp>
        <p:nvSpPr>
          <p:cNvPr id="290" name="Google Shape;290;p42"/>
          <p:cNvSpPr txBox="1"/>
          <p:nvPr/>
        </p:nvSpPr>
        <p:spPr>
          <a:xfrm>
            <a:off x="3372675" y="1172250"/>
            <a:ext cx="3000000" cy="906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Source Code Pro"/>
                <a:ea typeface="Source Code Pro"/>
                <a:cs typeface="Source Code Pro"/>
                <a:sym typeface="Source Code Pro"/>
              </a:rPr>
              <a:t>STAPLE FOODS</a:t>
            </a:r>
            <a:endParaRPr sz="1200">
              <a:solidFill>
                <a:schemeClr val="dk2"/>
              </a:solidFill>
              <a:latin typeface="Source Code Pro"/>
              <a:ea typeface="Source Code Pro"/>
              <a:cs typeface="Source Code Pro"/>
              <a:sym typeface="Source Code Pro"/>
            </a:endParaRPr>
          </a:p>
          <a:p>
            <a:pPr indent="0" lvl="0" marL="0" rtl="0" algn="ctr">
              <a:lnSpc>
                <a:spcPct val="115000"/>
              </a:lnSpc>
              <a:spcBef>
                <a:spcPts val="1600"/>
              </a:spcBef>
              <a:spcAft>
                <a:spcPts val="1600"/>
              </a:spcAft>
              <a:buNone/>
            </a:pPr>
            <a:r>
              <a:rPr lang="en" sz="1200">
                <a:solidFill>
                  <a:schemeClr val="dk2"/>
                </a:solidFill>
                <a:latin typeface="Source Code Pro"/>
                <a:ea typeface="Source Code Pro"/>
                <a:cs typeface="Source Code Pro"/>
                <a:sym typeface="Source Code Pro"/>
              </a:rPr>
              <a:t>Fish and Starches</a:t>
            </a:r>
            <a:endParaRPr sz="1200">
              <a:solidFill>
                <a:schemeClr val="dk2"/>
              </a:solidFill>
              <a:latin typeface="Source Code Pro"/>
              <a:ea typeface="Source Code Pro"/>
              <a:cs typeface="Source Code Pro"/>
              <a:sym typeface="Source Code Pro"/>
            </a:endParaRPr>
          </a:p>
        </p:txBody>
      </p:sp>
      <p:pic>
        <p:nvPicPr>
          <p:cNvPr descr="Image result for hawaiian bigeye ahi tuna" id="291" name="Google Shape;291;p42"/>
          <p:cNvPicPr preferRelativeResize="0"/>
          <p:nvPr/>
        </p:nvPicPr>
        <p:blipFill>
          <a:blip r:embed="rId4">
            <a:alphaModFix/>
          </a:blip>
          <a:stretch>
            <a:fillRect/>
          </a:stretch>
        </p:blipFill>
        <p:spPr>
          <a:xfrm>
            <a:off x="3653788" y="1996115"/>
            <a:ext cx="2437800" cy="1254000"/>
          </a:xfrm>
          <a:prstGeom prst="roundRect">
            <a:avLst>
              <a:gd fmla="val 16667" name="adj"/>
            </a:avLst>
          </a:prstGeom>
          <a:noFill/>
          <a:ln>
            <a:noFill/>
          </a:ln>
        </p:spPr>
      </p:pic>
      <p:pic>
        <p:nvPicPr>
          <p:cNvPr descr="Image result for hawaiian poi" id="292" name="Google Shape;292;p42"/>
          <p:cNvPicPr preferRelativeResize="0"/>
          <p:nvPr/>
        </p:nvPicPr>
        <p:blipFill>
          <a:blip r:embed="rId5">
            <a:alphaModFix/>
          </a:blip>
          <a:stretch>
            <a:fillRect/>
          </a:stretch>
        </p:blipFill>
        <p:spPr>
          <a:xfrm>
            <a:off x="3935325" y="3338300"/>
            <a:ext cx="1874700" cy="1406100"/>
          </a:xfrm>
          <a:prstGeom prst="roundRect">
            <a:avLst>
              <a:gd fmla="val 16667" name="adj"/>
            </a:avLst>
          </a:prstGeom>
          <a:noFill/>
          <a:ln>
            <a:noFill/>
          </a:ln>
        </p:spPr>
      </p:pic>
      <p:sp>
        <p:nvSpPr>
          <p:cNvPr id="293" name="Google Shape;293;p42"/>
          <p:cNvSpPr txBox="1"/>
          <p:nvPr/>
        </p:nvSpPr>
        <p:spPr>
          <a:xfrm>
            <a:off x="6217900" y="3305300"/>
            <a:ext cx="3000000" cy="147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Source Code Pro"/>
                <a:ea typeface="Source Code Pro"/>
                <a:cs typeface="Source Code Pro"/>
                <a:sym typeface="Source Code Pro"/>
              </a:rPr>
              <a:t>Now: Fatty/Processed foods high in sugar and flour</a:t>
            </a:r>
            <a:endParaRPr sz="1200">
              <a:solidFill>
                <a:schemeClr val="dk2"/>
              </a:solidFill>
              <a:latin typeface="Source Code Pro"/>
              <a:ea typeface="Source Code Pro"/>
              <a:cs typeface="Source Code Pro"/>
              <a:sym typeface="Source Code Pro"/>
            </a:endParaRPr>
          </a:p>
          <a:p>
            <a:pPr indent="0" lvl="0" marL="0" rtl="0" algn="l">
              <a:lnSpc>
                <a:spcPct val="115000"/>
              </a:lnSpc>
              <a:spcBef>
                <a:spcPts val="1600"/>
              </a:spcBef>
              <a:spcAft>
                <a:spcPts val="0"/>
              </a:spcAft>
              <a:buNone/>
            </a:pPr>
            <a:r>
              <a:rPr lang="en" sz="1200">
                <a:solidFill>
                  <a:schemeClr val="dk2"/>
                </a:solidFill>
                <a:latin typeface="Source Code Pro"/>
                <a:ea typeface="Source Code Pro"/>
                <a:cs typeface="Source Code Pro"/>
                <a:sym typeface="Source Code Pro"/>
              </a:rPr>
              <a:t>Birth of Hawaiian Fast Food:</a:t>
            </a:r>
            <a:endParaRPr sz="1200">
              <a:solidFill>
                <a:schemeClr val="dk2"/>
              </a:solidFill>
              <a:latin typeface="Source Code Pro"/>
              <a:ea typeface="Source Code Pro"/>
              <a:cs typeface="Source Code Pro"/>
              <a:sym typeface="Source Code Pro"/>
            </a:endParaRPr>
          </a:p>
          <a:p>
            <a:pPr indent="0" lvl="0" marL="0" rtl="0" algn="l">
              <a:lnSpc>
                <a:spcPct val="115000"/>
              </a:lnSpc>
              <a:spcBef>
                <a:spcPts val="1600"/>
              </a:spcBef>
              <a:spcAft>
                <a:spcPts val="1600"/>
              </a:spcAft>
              <a:buNone/>
            </a:pPr>
            <a:r>
              <a:rPr lang="en" sz="1200">
                <a:solidFill>
                  <a:schemeClr val="dk2"/>
                </a:solidFill>
                <a:latin typeface="Source Code Pro"/>
                <a:ea typeface="Source Code Pro"/>
                <a:cs typeface="Source Code Pro"/>
                <a:sym typeface="Source Code Pro"/>
              </a:rPr>
              <a:t>Saimin and Spam</a:t>
            </a:r>
            <a:endParaRPr sz="1200">
              <a:solidFill>
                <a:schemeClr val="dk2"/>
              </a:solidFill>
              <a:latin typeface="Source Code Pro"/>
              <a:ea typeface="Source Code Pro"/>
              <a:cs typeface="Source Code Pro"/>
              <a:sym typeface="Source Code Pro"/>
            </a:endParaRPr>
          </a:p>
        </p:txBody>
      </p:sp>
      <p:pic>
        <p:nvPicPr>
          <p:cNvPr descr="Image result for hawaiian saimin" id="294" name="Google Shape;294;p42"/>
          <p:cNvPicPr preferRelativeResize="0"/>
          <p:nvPr/>
        </p:nvPicPr>
        <p:blipFill>
          <a:blip r:embed="rId6">
            <a:alphaModFix/>
          </a:blip>
          <a:stretch>
            <a:fillRect/>
          </a:stretch>
        </p:blipFill>
        <p:spPr>
          <a:xfrm>
            <a:off x="6217892" y="454200"/>
            <a:ext cx="1674300" cy="1254000"/>
          </a:xfrm>
          <a:prstGeom prst="roundRect">
            <a:avLst>
              <a:gd fmla="val 16667" name="adj"/>
            </a:avLst>
          </a:prstGeom>
          <a:noFill/>
          <a:ln>
            <a:noFill/>
          </a:ln>
        </p:spPr>
      </p:pic>
      <p:pic>
        <p:nvPicPr>
          <p:cNvPr descr="Image result for hawaiian spam" id="295" name="Google Shape;295;p42"/>
          <p:cNvPicPr preferRelativeResize="0"/>
          <p:nvPr/>
        </p:nvPicPr>
        <p:blipFill>
          <a:blip r:embed="rId7">
            <a:alphaModFix/>
          </a:blip>
          <a:stretch>
            <a:fillRect/>
          </a:stretch>
        </p:blipFill>
        <p:spPr>
          <a:xfrm>
            <a:off x="6946075" y="1773700"/>
            <a:ext cx="1728300" cy="1254000"/>
          </a:xfrm>
          <a:prstGeom prst="roundRect">
            <a:avLst>
              <a:gd fmla="val 16667" name="adj"/>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299" name="Shape 299"/>
        <p:cNvGrpSpPr/>
        <p:nvPr/>
      </p:nvGrpSpPr>
      <p:grpSpPr>
        <a:xfrm>
          <a:off x="0" y="0"/>
          <a:ext cx="0" cy="0"/>
          <a:chOff x="0" y="0"/>
          <a:chExt cx="0" cy="0"/>
        </a:xfrm>
      </p:grpSpPr>
      <p:sp>
        <p:nvSpPr>
          <p:cNvPr id="300" name="Google Shape;300;p43"/>
          <p:cNvSpPr txBox="1"/>
          <p:nvPr>
            <p:ph type="title"/>
          </p:nvPr>
        </p:nvSpPr>
        <p:spPr>
          <a:xfrm>
            <a:off x="311700" y="250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Causes</a:t>
            </a:r>
            <a:endParaRPr sz="3600"/>
          </a:p>
        </p:txBody>
      </p:sp>
      <p:sp>
        <p:nvSpPr>
          <p:cNvPr id="301" name="Google Shape;301;p43"/>
          <p:cNvSpPr txBox="1"/>
          <p:nvPr>
            <p:ph idx="1" type="body"/>
          </p:nvPr>
        </p:nvSpPr>
        <p:spPr>
          <a:xfrm>
            <a:off x="220150" y="1194400"/>
            <a:ext cx="2808000" cy="33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5818E"/>
                </a:solidFill>
              </a:rPr>
              <a:t>New Diet</a:t>
            </a:r>
            <a:endParaRPr b="1">
              <a:solidFill>
                <a:srgbClr val="45818E"/>
              </a:solidFill>
            </a:endParaRPr>
          </a:p>
          <a:p>
            <a:pPr indent="0" lvl="0" marL="0" rtl="0" algn="l">
              <a:spcBef>
                <a:spcPts val="1600"/>
              </a:spcBef>
              <a:spcAft>
                <a:spcPts val="0"/>
              </a:spcAft>
              <a:buNone/>
            </a:pPr>
            <a:r>
              <a:t/>
            </a:r>
            <a:endParaRPr b="1">
              <a:solidFill>
                <a:srgbClr val="45818E"/>
              </a:solidFill>
            </a:endParaRPr>
          </a:p>
          <a:p>
            <a:pPr indent="0" lvl="0" marL="0" rtl="0" algn="l">
              <a:spcBef>
                <a:spcPts val="1600"/>
              </a:spcBef>
              <a:spcAft>
                <a:spcPts val="0"/>
              </a:spcAft>
              <a:buNone/>
            </a:pPr>
            <a:r>
              <a:t/>
            </a:r>
            <a:endParaRPr b="1">
              <a:solidFill>
                <a:srgbClr val="45818E"/>
              </a:solidFill>
            </a:endParaRPr>
          </a:p>
          <a:p>
            <a:pPr indent="0" lvl="0" marL="0" rtl="0" algn="l">
              <a:spcBef>
                <a:spcPts val="1600"/>
              </a:spcBef>
              <a:spcAft>
                <a:spcPts val="0"/>
              </a:spcAft>
              <a:buNone/>
            </a:pPr>
            <a:r>
              <a:rPr b="1" lang="en">
                <a:solidFill>
                  <a:srgbClr val="45818E"/>
                </a:solidFill>
              </a:rPr>
              <a:t>Sedentary Lifestyle</a:t>
            </a:r>
            <a:endParaRPr b="1">
              <a:solidFill>
                <a:srgbClr val="45818E"/>
              </a:solidFill>
            </a:endParaRPr>
          </a:p>
          <a:p>
            <a:pPr indent="0" lvl="0" marL="0" rtl="0" algn="l">
              <a:spcBef>
                <a:spcPts val="1600"/>
              </a:spcBef>
              <a:spcAft>
                <a:spcPts val="0"/>
              </a:spcAft>
              <a:buNone/>
            </a:pPr>
            <a:r>
              <a:t/>
            </a:r>
            <a:endParaRPr b="1">
              <a:solidFill>
                <a:srgbClr val="45818E"/>
              </a:solidFill>
            </a:endParaRPr>
          </a:p>
          <a:p>
            <a:pPr indent="0" lvl="0" marL="0" rtl="0" algn="l">
              <a:spcBef>
                <a:spcPts val="1600"/>
              </a:spcBef>
              <a:spcAft>
                <a:spcPts val="0"/>
              </a:spcAft>
              <a:buNone/>
            </a:pPr>
            <a:r>
              <a:t/>
            </a:r>
            <a:endParaRPr b="1">
              <a:solidFill>
                <a:srgbClr val="45818E"/>
              </a:solidFill>
            </a:endParaRPr>
          </a:p>
          <a:p>
            <a:pPr indent="0" lvl="0" marL="0" rtl="0" algn="l">
              <a:spcBef>
                <a:spcPts val="1600"/>
              </a:spcBef>
              <a:spcAft>
                <a:spcPts val="0"/>
              </a:spcAft>
              <a:buNone/>
            </a:pPr>
            <a:r>
              <a:rPr b="1" lang="en">
                <a:solidFill>
                  <a:srgbClr val="45818E"/>
                </a:solidFill>
              </a:rPr>
              <a:t>Genetic Capability</a:t>
            </a:r>
            <a:endParaRPr b="1">
              <a:solidFill>
                <a:srgbClr val="45818E"/>
              </a:solidFill>
            </a:endParaRPr>
          </a:p>
          <a:p>
            <a:pPr indent="0" lvl="0" marL="0" rtl="0" algn="l">
              <a:spcBef>
                <a:spcPts val="1600"/>
              </a:spcBef>
              <a:spcAft>
                <a:spcPts val="0"/>
              </a:spcAft>
              <a:buNone/>
            </a:pPr>
            <a:r>
              <a:rPr b="1" lang="en">
                <a:solidFill>
                  <a:srgbClr val="45818E"/>
                </a:solidFill>
              </a:rPr>
              <a:t>to store fat</a:t>
            </a:r>
            <a:endParaRPr b="1">
              <a:solidFill>
                <a:srgbClr val="45818E"/>
              </a:solidFill>
            </a:endParaRPr>
          </a:p>
          <a:p>
            <a:pPr indent="0" lvl="0" marL="0" rtl="0" algn="l">
              <a:spcBef>
                <a:spcPts val="1600"/>
              </a:spcBef>
              <a:spcAft>
                <a:spcPts val="1600"/>
              </a:spcAft>
              <a:buNone/>
            </a:pPr>
            <a:r>
              <a:t/>
            </a:r>
            <a:endParaRPr b="1">
              <a:solidFill>
                <a:srgbClr val="45818E"/>
              </a:solidFill>
            </a:endParaRPr>
          </a:p>
        </p:txBody>
      </p:sp>
      <p:pic>
        <p:nvPicPr>
          <p:cNvPr descr="Image result for outline of human body" id="302" name="Google Shape;302;p43"/>
          <p:cNvPicPr preferRelativeResize="0"/>
          <p:nvPr/>
        </p:nvPicPr>
        <p:blipFill rotWithShape="1">
          <a:blip r:embed="rId3">
            <a:alphaModFix/>
          </a:blip>
          <a:srcRect b="0" l="5553" r="0" t="1506"/>
          <a:stretch/>
        </p:blipFill>
        <p:spPr>
          <a:xfrm>
            <a:off x="3514500" y="936350"/>
            <a:ext cx="1865400" cy="3452700"/>
          </a:xfrm>
          <a:prstGeom prst="roundRect">
            <a:avLst>
              <a:gd fmla="val 16667" name="adj"/>
            </a:avLst>
          </a:prstGeom>
          <a:noFill/>
          <a:ln>
            <a:noFill/>
          </a:ln>
        </p:spPr>
      </p:pic>
      <p:sp>
        <p:nvSpPr>
          <p:cNvPr id="303" name="Google Shape;303;p43"/>
          <p:cNvSpPr/>
          <p:nvPr/>
        </p:nvSpPr>
        <p:spPr>
          <a:xfrm>
            <a:off x="2334450" y="1346800"/>
            <a:ext cx="897900" cy="410400"/>
          </a:xfrm>
          <a:prstGeom prst="rightArrow">
            <a:avLst>
              <a:gd fmla="val 50000" name="adj1"/>
              <a:gd fmla="val 50000"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p:nvPr/>
        </p:nvSpPr>
        <p:spPr>
          <a:xfrm>
            <a:off x="2334450" y="2571750"/>
            <a:ext cx="897900" cy="410400"/>
          </a:xfrm>
          <a:prstGeom prst="rightArrow">
            <a:avLst>
              <a:gd fmla="val 50000" name="adj1"/>
              <a:gd fmla="val 50000"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3"/>
          <p:cNvSpPr/>
          <p:nvPr/>
        </p:nvSpPr>
        <p:spPr>
          <a:xfrm>
            <a:off x="2334450" y="3796700"/>
            <a:ext cx="897900" cy="410400"/>
          </a:xfrm>
          <a:prstGeom prst="rightArrow">
            <a:avLst>
              <a:gd fmla="val 50000" name="adj1"/>
              <a:gd fmla="val 50000" name="adj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3"/>
          <p:cNvSpPr txBox="1"/>
          <p:nvPr/>
        </p:nvSpPr>
        <p:spPr>
          <a:xfrm>
            <a:off x="5774700" y="732350"/>
            <a:ext cx="3000000" cy="3860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u="sng">
                <a:latin typeface="Source Code Pro"/>
                <a:ea typeface="Source Code Pro"/>
                <a:cs typeface="Source Code Pro"/>
                <a:sym typeface="Source Code Pro"/>
              </a:rPr>
              <a:t>COMPLICATIONS</a:t>
            </a:r>
            <a:endParaRPr b="1" sz="1200" u="sng">
              <a:latin typeface="Source Code Pro"/>
              <a:ea typeface="Source Code Pro"/>
              <a:cs typeface="Source Code Pro"/>
              <a:sym typeface="Source Code Pro"/>
            </a:endParaRPr>
          </a:p>
          <a:p>
            <a:pPr indent="-304800" lvl="0" marL="457200" rtl="0" algn="l">
              <a:lnSpc>
                <a:spcPct val="115000"/>
              </a:lnSpc>
              <a:spcBef>
                <a:spcPts val="1600"/>
              </a:spcBef>
              <a:spcAft>
                <a:spcPts val="0"/>
              </a:spcAft>
              <a:buSzPts val="1200"/>
              <a:buFont typeface="Source Code Pro"/>
              <a:buChar char="●"/>
            </a:pPr>
            <a:r>
              <a:rPr b="1" lang="en" sz="1200">
                <a:latin typeface="Source Code Pro"/>
                <a:ea typeface="Source Code Pro"/>
                <a:cs typeface="Source Code Pro"/>
                <a:sym typeface="Source Code Pro"/>
              </a:rPr>
              <a:t>Obesity</a:t>
            </a:r>
            <a:endParaRPr b="1" sz="1200">
              <a:latin typeface="Source Code Pro"/>
              <a:ea typeface="Source Code Pro"/>
              <a:cs typeface="Source Code Pro"/>
              <a:sym typeface="Source Code Pro"/>
            </a:endParaRPr>
          </a:p>
          <a:p>
            <a:pPr indent="0" lvl="0" marL="457200" rtl="0" algn="l">
              <a:lnSpc>
                <a:spcPct val="115000"/>
              </a:lnSpc>
              <a:spcBef>
                <a:spcPts val="1600"/>
              </a:spcBef>
              <a:spcAft>
                <a:spcPts val="0"/>
              </a:spcAft>
              <a:buNone/>
            </a:pPr>
            <a:r>
              <a:t/>
            </a:r>
            <a:endParaRPr b="1" sz="1200">
              <a:latin typeface="Source Code Pro"/>
              <a:ea typeface="Source Code Pro"/>
              <a:cs typeface="Source Code Pro"/>
              <a:sym typeface="Source Code Pro"/>
            </a:endParaRPr>
          </a:p>
          <a:p>
            <a:pPr indent="-304800" lvl="0" marL="457200" rtl="0" algn="l">
              <a:lnSpc>
                <a:spcPct val="115000"/>
              </a:lnSpc>
              <a:spcBef>
                <a:spcPts val="1600"/>
              </a:spcBef>
              <a:spcAft>
                <a:spcPts val="0"/>
              </a:spcAft>
              <a:buSzPts val="1200"/>
              <a:buFont typeface="Source Code Pro"/>
              <a:buChar char="●"/>
            </a:pPr>
            <a:r>
              <a:rPr b="1" lang="en" sz="1200">
                <a:latin typeface="Source Code Pro"/>
                <a:ea typeface="Source Code Pro"/>
                <a:cs typeface="Source Code Pro"/>
                <a:sym typeface="Source Code Pro"/>
              </a:rPr>
              <a:t>Shorter L</a:t>
            </a:r>
            <a:r>
              <a:rPr b="1" lang="en" sz="1200">
                <a:latin typeface="Source Code Pro"/>
                <a:ea typeface="Source Code Pro"/>
                <a:cs typeface="Source Code Pro"/>
                <a:sym typeface="Source Code Pro"/>
              </a:rPr>
              <a:t>ifespans</a:t>
            </a:r>
            <a:endParaRPr b="1" sz="1200">
              <a:latin typeface="Source Code Pro"/>
              <a:ea typeface="Source Code Pro"/>
              <a:cs typeface="Source Code Pro"/>
              <a:sym typeface="Source Code Pro"/>
            </a:endParaRPr>
          </a:p>
          <a:p>
            <a:pPr indent="0" lvl="0" marL="457200" rtl="0" algn="l">
              <a:lnSpc>
                <a:spcPct val="115000"/>
              </a:lnSpc>
              <a:spcBef>
                <a:spcPts val="1600"/>
              </a:spcBef>
              <a:spcAft>
                <a:spcPts val="0"/>
              </a:spcAft>
              <a:buNone/>
            </a:pPr>
            <a:r>
              <a:t/>
            </a:r>
            <a:endParaRPr b="1" sz="1200">
              <a:latin typeface="Source Code Pro"/>
              <a:ea typeface="Source Code Pro"/>
              <a:cs typeface="Source Code Pro"/>
              <a:sym typeface="Source Code Pro"/>
            </a:endParaRPr>
          </a:p>
          <a:p>
            <a:pPr indent="-304800" lvl="0" marL="457200" rtl="0" algn="l">
              <a:lnSpc>
                <a:spcPct val="115000"/>
              </a:lnSpc>
              <a:spcBef>
                <a:spcPts val="1600"/>
              </a:spcBef>
              <a:spcAft>
                <a:spcPts val="0"/>
              </a:spcAft>
              <a:buSzPts val="1200"/>
              <a:buFont typeface="Source Code Pro"/>
              <a:buChar char="●"/>
            </a:pPr>
            <a:r>
              <a:rPr b="1" lang="en" sz="1200">
                <a:latin typeface="Source Code Pro"/>
                <a:ea typeface="Source Code Pro"/>
                <a:cs typeface="Source Code Pro"/>
                <a:sym typeface="Source Code Pro"/>
              </a:rPr>
              <a:t>Overall Health</a:t>
            </a:r>
            <a:endParaRPr b="1" sz="1200">
              <a:latin typeface="Source Code Pro"/>
              <a:ea typeface="Source Code Pro"/>
              <a:cs typeface="Source Code Pro"/>
              <a:sym typeface="Source Code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Regional life</a:t>
            </a:r>
            <a:r>
              <a:rPr lang="en"/>
              <a:t> </a:t>
            </a:r>
            <a:endParaRPr/>
          </a:p>
          <a:p>
            <a:pPr indent="0" lvl="0" marL="0" rtl="0" algn="ctr">
              <a:spcBef>
                <a:spcPts val="0"/>
              </a:spcBef>
              <a:spcAft>
                <a:spcPts val="0"/>
              </a:spcAft>
              <a:buNone/>
            </a:pPr>
            <a:r>
              <a:rPr lang="en"/>
              <a:t>In </a:t>
            </a:r>
            <a:endParaRPr/>
          </a:p>
          <a:p>
            <a:pPr indent="0" lvl="0" marL="0" rtl="0" algn="ctr">
              <a:spcBef>
                <a:spcPts val="0"/>
              </a:spcBef>
              <a:spcAft>
                <a:spcPts val="0"/>
              </a:spcAft>
              <a:buNone/>
            </a:pPr>
            <a:r>
              <a:rPr lang="en"/>
              <a:t>Hawaii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Population</a:t>
            </a:r>
            <a:endParaRPr/>
          </a:p>
        </p:txBody>
      </p:sp>
      <p:sp>
        <p:nvSpPr>
          <p:cNvPr id="317" name="Google Shape;317;p45"/>
          <p:cNvSpPr txBox="1"/>
          <p:nvPr>
            <p:ph idx="1" type="body"/>
          </p:nvPr>
        </p:nvSpPr>
        <p:spPr>
          <a:xfrm>
            <a:off x="311700" y="1389600"/>
            <a:ext cx="2925300" cy="3565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In 1960 the Hawaiian population was 633,000</a:t>
            </a:r>
            <a:endParaRPr/>
          </a:p>
          <a:p>
            <a:pPr indent="-304800" lvl="0" marL="457200" rtl="0" algn="l">
              <a:spcBef>
                <a:spcPts val="0"/>
              </a:spcBef>
              <a:spcAft>
                <a:spcPts val="0"/>
              </a:spcAft>
              <a:buSzPts val="1200"/>
              <a:buChar char="●"/>
            </a:pPr>
            <a:r>
              <a:rPr lang="en"/>
              <a:t>By 2010 the population more than doubled to 1,380,301</a:t>
            </a:r>
            <a:endParaRPr/>
          </a:p>
          <a:p>
            <a:pPr indent="-304800" lvl="0" marL="457200" rtl="0" algn="l">
              <a:spcBef>
                <a:spcPts val="0"/>
              </a:spcBef>
              <a:spcAft>
                <a:spcPts val="0"/>
              </a:spcAft>
              <a:buSzPts val="1200"/>
              <a:buChar char="●"/>
            </a:pPr>
            <a:r>
              <a:rPr lang="en"/>
              <a:t>During the sugarcane Era there was a need for laborers, which brought different cultures to Hawaii creating a more diverse population</a:t>
            </a:r>
            <a:endParaRPr/>
          </a:p>
          <a:p>
            <a:pPr indent="-304800" lvl="0" marL="457200" rtl="0" algn="l">
              <a:spcBef>
                <a:spcPts val="0"/>
              </a:spcBef>
              <a:spcAft>
                <a:spcPts val="0"/>
              </a:spcAft>
              <a:buSzPts val="1200"/>
              <a:buChar char="●"/>
            </a:pPr>
            <a:r>
              <a:rPr lang="en"/>
              <a:t>Today there are </a:t>
            </a:r>
            <a:r>
              <a:rPr lang="en"/>
              <a:t>approximately</a:t>
            </a:r>
            <a:r>
              <a:rPr lang="en"/>
              <a:t> 80,000 pure Hawaiians, but 250,000 claim Hawaiian blood</a:t>
            </a:r>
            <a:endParaRPr/>
          </a:p>
        </p:txBody>
      </p:sp>
      <p:pic>
        <p:nvPicPr>
          <p:cNvPr id="318" name="Google Shape;318;p45"/>
          <p:cNvPicPr preferRelativeResize="0"/>
          <p:nvPr/>
        </p:nvPicPr>
        <p:blipFill>
          <a:blip r:embed="rId3">
            <a:alphaModFix/>
          </a:blip>
          <a:stretch>
            <a:fillRect/>
          </a:stretch>
        </p:blipFill>
        <p:spPr>
          <a:xfrm>
            <a:off x="2886075" y="62850"/>
            <a:ext cx="3371850" cy="2571750"/>
          </a:xfrm>
          <a:prstGeom prst="rect">
            <a:avLst/>
          </a:prstGeom>
          <a:noFill/>
          <a:ln>
            <a:noFill/>
          </a:ln>
        </p:spPr>
      </p:pic>
      <p:pic>
        <p:nvPicPr>
          <p:cNvPr id="319" name="Google Shape;319;p45"/>
          <p:cNvPicPr preferRelativeResize="0"/>
          <p:nvPr/>
        </p:nvPicPr>
        <p:blipFill>
          <a:blip r:embed="rId4">
            <a:alphaModFix/>
          </a:blip>
          <a:stretch>
            <a:fillRect/>
          </a:stretch>
        </p:blipFill>
        <p:spPr>
          <a:xfrm>
            <a:off x="4961700" y="2084650"/>
            <a:ext cx="4108950" cy="2916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6"/>
          <p:cNvSpPr txBox="1"/>
          <p:nvPr>
            <p:ph type="title"/>
          </p:nvPr>
        </p:nvSpPr>
        <p:spPr>
          <a:xfrm>
            <a:off x="344125" y="348125"/>
            <a:ext cx="4045200" cy="186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Language, &amp; religion, </a:t>
            </a:r>
            <a:endParaRPr/>
          </a:p>
        </p:txBody>
      </p:sp>
      <p:sp>
        <p:nvSpPr>
          <p:cNvPr id="325" name="Google Shape;325;p46"/>
          <p:cNvSpPr txBox="1"/>
          <p:nvPr>
            <p:ph idx="2" type="body"/>
          </p:nvPr>
        </p:nvSpPr>
        <p:spPr>
          <a:xfrm>
            <a:off x="4731300" y="224600"/>
            <a:ext cx="4264200" cy="4728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b="1" sz="1400"/>
          </a:p>
          <a:p>
            <a:pPr indent="0" lvl="0" marL="0" rtl="0" algn="l">
              <a:spcBef>
                <a:spcPts val="1600"/>
              </a:spcBef>
              <a:spcAft>
                <a:spcPts val="0"/>
              </a:spcAft>
              <a:buNone/>
            </a:pPr>
            <a:r>
              <a:rPr b="1" lang="en" sz="1300"/>
              <a:t>Language</a:t>
            </a:r>
            <a:endParaRPr b="1" sz="1300"/>
          </a:p>
          <a:p>
            <a:pPr indent="-311150" lvl="0" marL="457200" rtl="0" algn="l">
              <a:spcBef>
                <a:spcPts val="1600"/>
              </a:spcBef>
              <a:spcAft>
                <a:spcPts val="0"/>
              </a:spcAft>
              <a:buSzPts val="1300"/>
              <a:buChar char="●"/>
            </a:pPr>
            <a:r>
              <a:rPr lang="en" sz="1300"/>
              <a:t>The Hawaiian language (Olelo Hawaii) is one of the oldest living </a:t>
            </a:r>
            <a:r>
              <a:rPr lang="en" sz="1300"/>
              <a:t>languages</a:t>
            </a:r>
            <a:r>
              <a:rPr lang="en" sz="1300"/>
              <a:t> in the world </a:t>
            </a:r>
            <a:endParaRPr sz="1300"/>
          </a:p>
          <a:p>
            <a:pPr indent="-311150" lvl="0" marL="457200" rtl="0" algn="l">
              <a:spcBef>
                <a:spcPts val="0"/>
              </a:spcBef>
              <a:spcAft>
                <a:spcPts val="0"/>
              </a:spcAft>
              <a:buSzPts val="1300"/>
              <a:buChar char="●"/>
            </a:pPr>
            <a:r>
              <a:rPr lang="en" sz="1300"/>
              <a:t>In 1898 the Hawaiian language was banned to be spoken but still was used in written word</a:t>
            </a:r>
            <a:endParaRPr sz="1300"/>
          </a:p>
          <a:p>
            <a:pPr indent="-311150" lvl="0" marL="457200" rtl="0" algn="l">
              <a:spcBef>
                <a:spcPts val="0"/>
              </a:spcBef>
              <a:spcAft>
                <a:spcPts val="0"/>
              </a:spcAft>
              <a:buSzPts val="1300"/>
              <a:buChar char="●"/>
            </a:pPr>
            <a:r>
              <a:rPr lang="en" sz="1300"/>
              <a:t>Third language of Hawaii is Pidgin, which </a:t>
            </a:r>
            <a:r>
              <a:rPr lang="en" sz="1300"/>
              <a:t>originates</a:t>
            </a:r>
            <a:r>
              <a:rPr lang="en" sz="1300"/>
              <a:t> from the plantation workers, who came to Hawaii in the 19th century</a:t>
            </a:r>
            <a:endParaRPr sz="1300"/>
          </a:p>
          <a:p>
            <a:pPr indent="0" lvl="0" marL="0" rtl="0" algn="l">
              <a:spcBef>
                <a:spcPts val="1600"/>
              </a:spcBef>
              <a:spcAft>
                <a:spcPts val="0"/>
              </a:spcAft>
              <a:buNone/>
            </a:pPr>
            <a:r>
              <a:rPr b="1" lang="en" sz="1300"/>
              <a:t>Religion</a:t>
            </a:r>
            <a:endParaRPr b="1" sz="1300"/>
          </a:p>
          <a:p>
            <a:pPr indent="-311150" lvl="0" marL="457200" rtl="0" algn="l">
              <a:spcBef>
                <a:spcPts val="1600"/>
              </a:spcBef>
              <a:spcAft>
                <a:spcPts val="0"/>
              </a:spcAft>
              <a:buSzPts val="1300"/>
              <a:buChar char="●"/>
            </a:pPr>
            <a:r>
              <a:rPr lang="en" sz="1300"/>
              <a:t>Prior to the 1820’s many Hawaiians were pagans until the </a:t>
            </a:r>
            <a:r>
              <a:rPr lang="en" sz="1300"/>
              <a:t>Christian</a:t>
            </a:r>
            <a:r>
              <a:rPr lang="en" sz="1300"/>
              <a:t> missionaries came</a:t>
            </a:r>
            <a:endParaRPr sz="1300"/>
          </a:p>
          <a:p>
            <a:pPr indent="-311150" lvl="0" marL="457200" rtl="0" algn="l">
              <a:spcBef>
                <a:spcPts val="0"/>
              </a:spcBef>
              <a:spcAft>
                <a:spcPts val="0"/>
              </a:spcAft>
              <a:buSzPts val="1300"/>
              <a:buChar char="●"/>
            </a:pPr>
            <a:r>
              <a:rPr lang="en" sz="1300"/>
              <a:t>Today the religion in Hawaii is very diverse</a:t>
            </a:r>
            <a:endParaRPr b="1" sz="1300"/>
          </a:p>
        </p:txBody>
      </p:sp>
      <p:pic>
        <p:nvPicPr>
          <p:cNvPr id="326" name="Google Shape;326;p46"/>
          <p:cNvPicPr preferRelativeResize="0"/>
          <p:nvPr/>
        </p:nvPicPr>
        <p:blipFill>
          <a:blip r:embed="rId3">
            <a:alphaModFix/>
          </a:blip>
          <a:stretch>
            <a:fillRect/>
          </a:stretch>
        </p:blipFill>
        <p:spPr>
          <a:xfrm>
            <a:off x="487163" y="2212325"/>
            <a:ext cx="3759124" cy="26263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265500" y="123525"/>
            <a:ext cx="4045200" cy="91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Poverty</a:t>
            </a:r>
            <a:endParaRPr/>
          </a:p>
        </p:txBody>
      </p:sp>
      <p:sp>
        <p:nvSpPr>
          <p:cNvPr id="332" name="Google Shape;332;p47"/>
          <p:cNvSpPr txBox="1"/>
          <p:nvPr>
            <p:ph idx="1" type="subTitle"/>
          </p:nvPr>
        </p:nvSpPr>
        <p:spPr>
          <a:xfrm>
            <a:off x="191700" y="1041825"/>
            <a:ext cx="4192800" cy="36723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Those who identify as Hawaiian are among the poorest, have the worst health statistics (mortality, suicide, disease), high dropout rate, highest unemployment rate, and highest incarceration rate.    </a:t>
            </a:r>
            <a:endParaRPr sz="1600"/>
          </a:p>
          <a:p>
            <a:pPr indent="-330200" lvl="0" marL="457200" rtl="0" algn="l">
              <a:lnSpc>
                <a:spcPct val="100000"/>
              </a:lnSpc>
              <a:spcBef>
                <a:spcPts val="0"/>
              </a:spcBef>
              <a:spcAft>
                <a:spcPts val="0"/>
              </a:spcAft>
              <a:buSzPts val="1600"/>
              <a:buChar char="●"/>
            </a:pPr>
            <a:r>
              <a:rPr lang="en" sz="1600"/>
              <a:t>Many are homeless and their land has been taken over by the government but they continue to “squat” on this land. </a:t>
            </a:r>
            <a:endParaRPr sz="1600"/>
          </a:p>
          <a:p>
            <a:pPr indent="0" lvl="0" marL="0" rtl="0" algn="l">
              <a:lnSpc>
                <a:spcPct val="100000"/>
              </a:lnSpc>
              <a:spcBef>
                <a:spcPts val="0"/>
              </a:spcBef>
              <a:spcAft>
                <a:spcPts val="0"/>
              </a:spcAft>
              <a:buNone/>
            </a:pPr>
            <a:r>
              <a:t/>
            </a:r>
            <a:endParaRPr sz="1200"/>
          </a:p>
        </p:txBody>
      </p:sp>
      <p:pic>
        <p:nvPicPr>
          <p:cNvPr id="333" name="Google Shape;333;p47"/>
          <p:cNvPicPr preferRelativeResize="0"/>
          <p:nvPr/>
        </p:nvPicPr>
        <p:blipFill>
          <a:blip r:embed="rId3">
            <a:alphaModFix/>
          </a:blip>
          <a:stretch>
            <a:fillRect/>
          </a:stretch>
        </p:blipFill>
        <p:spPr>
          <a:xfrm>
            <a:off x="4770625" y="961388"/>
            <a:ext cx="4294298" cy="32207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 Ownership </a:t>
            </a:r>
            <a:endParaRPr/>
          </a:p>
        </p:txBody>
      </p:sp>
      <p:sp>
        <p:nvSpPr>
          <p:cNvPr id="339" name="Google Shape;339;p48"/>
          <p:cNvSpPr txBox="1"/>
          <p:nvPr>
            <p:ph idx="1" type="body"/>
          </p:nvPr>
        </p:nvSpPr>
        <p:spPr>
          <a:xfrm>
            <a:off x="311700" y="995275"/>
            <a:ext cx="3999900" cy="40743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Since the arrival of Europeans, native Hawaiians have lost control of their homelands, but till this day they are not recognized for any sovereignty </a:t>
            </a:r>
            <a:endParaRPr sz="1600"/>
          </a:p>
          <a:p>
            <a:pPr indent="-330200" lvl="0" marL="457200" rtl="0" algn="l">
              <a:lnSpc>
                <a:spcPct val="100000"/>
              </a:lnSpc>
              <a:spcBef>
                <a:spcPts val="0"/>
              </a:spcBef>
              <a:spcAft>
                <a:spcPts val="0"/>
              </a:spcAft>
              <a:buSzPts val="1600"/>
              <a:buChar char="●"/>
            </a:pPr>
            <a:r>
              <a:rPr lang="en" sz="1600"/>
              <a:t>In 1848, western missionaries convinced the king to enact </a:t>
            </a:r>
            <a:r>
              <a:rPr b="1" lang="en" sz="1600"/>
              <a:t>the Great Mahele </a:t>
            </a:r>
            <a:r>
              <a:rPr lang="en" sz="1600"/>
              <a:t>that redistributed land</a:t>
            </a:r>
            <a:endParaRPr sz="1600"/>
          </a:p>
          <a:p>
            <a:pPr indent="-330200" lvl="0" marL="457200" rtl="0" algn="l">
              <a:lnSpc>
                <a:spcPct val="100000"/>
              </a:lnSpc>
              <a:spcBef>
                <a:spcPts val="0"/>
              </a:spcBef>
              <a:spcAft>
                <a:spcPts val="0"/>
              </a:spcAft>
              <a:buSzPts val="1600"/>
              <a:buChar char="●"/>
            </a:pPr>
            <a:r>
              <a:rPr lang="en" sz="1600"/>
              <a:t>Land now changed to private ownership, and by 1893 90% of the land was foreigned owned </a:t>
            </a:r>
            <a:endParaRPr sz="1600"/>
          </a:p>
          <a:p>
            <a:pPr indent="0" lvl="0" marL="0" rtl="0" algn="l">
              <a:lnSpc>
                <a:spcPct val="100000"/>
              </a:lnSpc>
              <a:spcBef>
                <a:spcPts val="0"/>
              </a:spcBef>
              <a:spcAft>
                <a:spcPts val="0"/>
              </a:spcAft>
              <a:buNone/>
            </a:pPr>
            <a:r>
              <a:t/>
            </a:r>
            <a:endParaRPr sz="1600"/>
          </a:p>
        </p:txBody>
      </p:sp>
      <p:pic>
        <p:nvPicPr>
          <p:cNvPr id="340" name="Google Shape;340;p48"/>
          <p:cNvPicPr preferRelativeResize="0"/>
          <p:nvPr/>
        </p:nvPicPr>
        <p:blipFill>
          <a:blip r:embed="rId3">
            <a:alphaModFix/>
          </a:blip>
          <a:stretch>
            <a:fillRect/>
          </a:stretch>
        </p:blipFill>
        <p:spPr>
          <a:xfrm>
            <a:off x="4311600" y="1093850"/>
            <a:ext cx="4527601" cy="3499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6" name="Google Shape;346;p49"/>
          <p:cNvPicPr preferRelativeResize="0"/>
          <p:nvPr/>
        </p:nvPicPr>
        <p:blipFill>
          <a:blip r:embed="rId3">
            <a:alphaModFix/>
          </a:blip>
          <a:stretch>
            <a:fillRect/>
          </a:stretch>
        </p:blipFill>
        <p:spPr>
          <a:xfrm>
            <a:off x="0" y="737217"/>
            <a:ext cx="9144001" cy="366906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Homesteading</a:t>
            </a:r>
            <a:endParaRPr/>
          </a:p>
        </p:txBody>
      </p:sp>
      <p:sp>
        <p:nvSpPr>
          <p:cNvPr id="352" name="Google Shape;352;p50"/>
          <p:cNvSpPr txBox="1"/>
          <p:nvPr>
            <p:ph idx="1" type="body"/>
          </p:nvPr>
        </p:nvSpPr>
        <p:spPr>
          <a:xfrm>
            <a:off x="311700" y="1228675"/>
            <a:ext cx="3999900" cy="365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Hawaiian Homes </a:t>
            </a:r>
            <a:r>
              <a:rPr b="1" lang="en"/>
              <a:t>Commission</a:t>
            </a:r>
            <a:r>
              <a:rPr b="1" lang="en"/>
              <a:t> Act of 1920, aka the Homestead Act</a:t>
            </a:r>
            <a:endParaRPr b="1"/>
          </a:p>
          <a:p>
            <a:pPr indent="-317500" lvl="0" marL="457200" rtl="0" algn="l">
              <a:spcBef>
                <a:spcPts val="0"/>
              </a:spcBef>
              <a:spcAft>
                <a:spcPts val="0"/>
              </a:spcAft>
              <a:buSzPts val="1400"/>
              <a:buChar char="●"/>
            </a:pPr>
            <a:r>
              <a:rPr lang="en"/>
              <a:t>There has been many controversies with the Homestead act because of racial </a:t>
            </a:r>
            <a:r>
              <a:rPr lang="en"/>
              <a:t>discrimination</a:t>
            </a:r>
            <a:r>
              <a:rPr lang="en"/>
              <a:t> and the 50% Hawaiian blood requirement</a:t>
            </a:r>
            <a:endParaRPr/>
          </a:p>
          <a:p>
            <a:pPr indent="-317500" lvl="0" marL="457200" rtl="0" algn="l">
              <a:spcBef>
                <a:spcPts val="0"/>
              </a:spcBef>
              <a:spcAft>
                <a:spcPts val="0"/>
              </a:spcAft>
              <a:buSzPts val="1400"/>
              <a:buChar char="●"/>
            </a:pPr>
            <a:r>
              <a:rPr b="1" lang="en"/>
              <a:t>The Big Five: </a:t>
            </a:r>
            <a:r>
              <a:rPr lang="en"/>
              <a:t>Land ownership owned by missionary families </a:t>
            </a:r>
            <a:endParaRPr/>
          </a:p>
          <a:p>
            <a:pPr indent="-317500" lvl="1" marL="914400" rtl="0" algn="l">
              <a:spcBef>
                <a:spcPts val="0"/>
              </a:spcBef>
              <a:spcAft>
                <a:spcPts val="0"/>
              </a:spcAft>
              <a:buSzPts val="1400"/>
              <a:buChar char="○"/>
            </a:pPr>
            <a:r>
              <a:rPr lang="en" sz="1400"/>
              <a:t>Castle &amp; Cooke</a:t>
            </a:r>
            <a:endParaRPr sz="1400"/>
          </a:p>
          <a:p>
            <a:pPr indent="-317500" lvl="1" marL="914400" rtl="0" algn="l">
              <a:spcBef>
                <a:spcPts val="0"/>
              </a:spcBef>
              <a:spcAft>
                <a:spcPts val="0"/>
              </a:spcAft>
              <a:buSzPts val="1400"/>
              <a:buChar char="○"/>
            </a:pPr>
            <a:r>
              <a:rPr lang="en" sz="1400"/>
              <a:t>Alexander</a:t>
            </a:r>
            <a:r>
              <a:rPr lang="en" sz="1400"/>
              <a:t> &amp; Baldwin</a:t>
            </a:r>
            <a:endParaRPr sz="1400"/>
          </a:p>
          <a:p>
            <a:pPr indent="-317500" lvl="1" marL="914400" rtl="0" algn="l">
              <a:spcBef>
                <a:spcPts val="0"/>
              </a:spcBef>
              <a:spcAft>
                <a:spcPts val="0"/>
              </a:spcAft>
              <a:buSzPts val="1400"/>
              <a:buChar char="○"/>
            </a:pPr>
            <a:r>
              <a:rPr lang="en" sz="1400"/>
              <a:t>C. Brewer</a:t>
            </a:r>
            <a:endParaRPr sz="1400"/>
          </a:p>
          <a:p>
            <a:pPr indent="-317500" lvl="1" marL="914400" rtl="0" algn="l">
              <a:spcBef>
                <a:spcPts val="0"/>
              </a:spcBef>
              <a:spcAft>
                <a:spcPts val="0"/>
              </a:spcAft>
              <a:buSzPts val="1400"/>
              <a:buChar char="○"/>
            </a:pPr>
            <a:r>
              <a:rPr lang="en" sz="1400"/>
              <a:t>Amfac</a:t>
            </a:r>
            <a:endParaRPr sz="1400"/>
          </a:p>
          <a:p>
            <a:pPr indent="-317500" lvl="1" marL="914400" rtl="0" algn="l">
              <a:spcBef>
                <a:spcPts val="0"/>
              </a:spcBef>
              <a:spcAft>
                <a:spcPts val="0"/>
              </a:spcAft>
              <a:buSzPts val="1400"/>
              <a:buChar char="○"/>
            </a:pPr>
            <a:r>
              <a:rPr lang="en" sz="1400"/>
              <a:t>Theo H. Davies and Co</a:t>
            </a:r>
            <a:endParaRPr sz="1400"/>
          </a:p>
        </p:txBody>
      </p:sp>
      <p:pic>
        <p:nvPicPr>
          <p:cNvPr id="353" name="Google Shape;353;p50"/>
          <p:cNvPicPr preferRelativeResize="0"/>
          <p:nvPr/>
        </p:nvPicPr>
        <p:blipFill>
          <a:blip r:embed="rId3">
            <a:alphaModFix/>
          </a:blip>
          <a:stretch>
            <a:fillRect/>
          </a:stretch>
        </p:blipFill>
        <p:spPr>
          <a:xfrm>
            <a:off x="4430300" y="734475"/>
            <a:ext cx="4510298" cy="3897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1"/>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economy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Physical geography </a:t>
            </a:r>
            <a:endParaRPr/>
          </a:p>
          <a:p>
            <a:pPr indent="0" lvl="0" marL="0" rtl="0" algn="ctr">
              <a:spcBef>
                <a:spcPts val="0"/>
              </a:spcBef>
              <a:spcAft>
                <a:spcPts val="0"/>
              </a:spcAft>
              <a:buNone/>
            </a:pPr>
            <a:r>
              <a:rPr lang="en"/>
              <a:t>In </a:t>
            </a:r>
            <a:endParaRPr/>
          </a:p>
          <a:p>
            <a:pPr indent="0" lvl="0" marL="0" rtl="0" algn="ctr">
              <a:spcBef>
                <a:spcPts val="0"/>
              </a:spcBef>
              <a:spcAft>
                <a:spcPts val="0"/>
              </a:spcAft>
              <a:buNone/>
            </a:pPr>
            <a:r>
              <a:rPr lang="en"/>
              <a:t>Hawaii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2"/>
          <p:cNvSpPr txBox="1"/>
          <p:nvPr>
            <p:ph type="title"/>
          </p:nvPr>
        </p:nvSpPr>
        <p:spPr>
          <a:xfrm>
            <a:off x="2386650" y="216925"/>
            <a:ext cx="4370700" cy="94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Original Economies</a:t>
            </a:r>
            <a:endParaRPr/>
          </a:p>
        </p:txBody>
      </p:sp>
      <p:sp>
        <p:nvSpPr>
          <p:cNvPr id="364" name="Google Shape;364;p52"/>
          <p:cNvSpPr txBox="1"/>
          <p:nvPr/>
        </p:nvSpPr>
        <p:spPr>
          <a:xfrm>
            <a:off x="2038250" y="1658500"/>
            <a:ext cx="2533800" cy="1938300"/>
          </a:xfrm>
          <a:prstGeom prst="rect">
            <a:avLst/>
          </a:prstGeom>
          <a:solidFill>
            <a:srgbClr val="FFFFFF"/>
          </a:solid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Amatic SC"/>
              <a:buChar char="●"/>
            </a:pPr>
            <a:r>
              <a:rPr b="1" lang="en" sz="3000">
                <a:latin typeface="Amatic SC"/>
                <a:ea typeface="Amatic SC"/>
                <a:cs typeface="Amatic SC"/>
                <a:sym typeface="Amatic SC"/>
              </a:rPr>
              <a:t>Sandalwood</a:t>
            </a:r>
            <a:endParaRPr b="1" sz="3000">
              <a:latin typeface="Amatic SC"/>
              <a:ea typeface="Amatic SC"/>
              <a:cs typeface="Amatic SC"/>
              <a:sym typeface="Amatic SC"/>
            </a:endParaRPr>
          </a:p>
          <a:p>
            <a:pPr indent="-419100" lvl="0" marL="457200" rtl="0" algn="l">
              <a:spcBef>
                <a:spcPts val="0"/>
              </a:spcBef>
              <a:spcAft>
                <a:spcPts val="0"/>
              </a:spcAft>
              <a:buSzPts val="3000"/>
              <a:buFont typeface="Amatic SC"/>
              <a:buChar char="●"/>
            </a:pPr>
            <a:r>
              <a:rPr b="1" lang="en" sz="3000">
                <a:latin typeface="Amatic SC"/>
                <a:ea typeface="Amatic SC"/>
                <a:cs typeface="Amatic SC"/>
                <a:sym typeface="Amatic SC"/>
              </a:rPr>
              <a:t>Whaling</a:t>
            </a:r>
            <a:endParaRPr b="1" sz="3000">
              <a:latin typeface="Amatic SC"/>
              <a:ea typeface="Amatic SC"/>
              <a:cs typeface="Amatic SC"/>
              <a:sym typeface="Amatic SC"/>
            </a:endParaRPr>
          </a:p>
          <a:p>
            <a:pPr indent="-419100" lvl="0" marL="457200" rtl="0" algn="l">
              <a:spcBef>
                <a:spcPts val="0"/>
              </a:spcBef>
              <a:spcAft>
                <a:spcPts val="0"/>
              </a:spcAft>
              <a:buSzPts val="3000"/>
              <a:buFont typeface="Amatic SC"/>
              <a:buChar char="●"/>
            </a:pPr>
            <a:r>
              <a:rPr b="1" lang="en" sz="3000">
                <a:latin typeface="Amatic SC"/>
                <a:ea typeface="Amatic SC"/>
                <a:cs typeface="Amatic SC"/>
                <a:sym typeface="Amatic SC"/>
              </a:rPr>
              <a:t>Ranching</a:t>
            </a:r>
            <a:endParaRPr b="1" sz="3000">
              <a:latin typeface="Amatic SC"/>
              <a:ea typeface="Amatic SC"/>
              <a:cs typeface="Amatic SC"/>
              <a:sym typeface="Amatic SC"/>
            </a:endParaRPr>
          </a:p>
          <a:p>
            <a:pPr indent="-419100" lvl="0" marL="457200" rtl="0" algn="l">
              <a:spcBef>
                <a:spcPts val="0"/>
              </a:spcBef>
              <a:spcAft>
                <a:spcPts val="0"/>
              </a:spcAft>
              <a:buSzPts val="3000"/>
              <a:buFont typeface="Amatic SC"/>
              <a:buChar char="●"/>
            </a:pPr>
            <a:r>
              <a:rPr b="1" lang="en" sz="3000">
                <a:latin typeface="Amatic SC"/>
                <a:ea typeface="Amatic SC"/>
                <a:cs typeface="Amatic SC"/>
                <a:sym typeface="Amatic SC"/>
              </a:rPr>
              <a:t>Farming</a:t>
            </a:r>
            <a:endParaRPr b="1" sz="3000">
              <a:latin typeface="Amatic SC"/>
              <a:ea typeface="Amatic SC"/>
              <a:cs typeface="Amatic SC"/>
              <a:sym typeface="Amatic SC"/>
            </a:endParaRPr>
          </a:p>
        </p:txBody>
      </p:sp>
      <p:pic>
        <p:nvPicPr>
          <p:cNvPr id="365" name="Google Shape;365;p52"/>
          <p:cNvPicPr preferRelativeResize="0"/>
          <p:nvPr/>
        </p:nvPicPr>
        <p:blipFill>
          <a:blip r:embed="rId3">
            <a:alphaModFix/>
          </a:blip>
          <a:stretch>
            <a:fillRect/>
          </a:stretch>
        </p:blipFill>
        <p:spPr>
          <a:xfrm>
            <a:off x="4572000" y="1658500"/>
            <a:ext cx="2409875" cy="1938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3170100" y="284500"/>
            <a:ext cx="2803800" cy="86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Tourism</a:t>
            </a:r>
            <a:endParaRPr/>
          </a:p>
        </p:txBody>
      </p:sp>
      <p:pic>
        <p:nvPicPr>
          <p:cNvPr id="371" name="Google Shape;371;p53"/>
          <p:cNvPicPr preferRelativeResize="0"/>
          <p:nvPr/>
        </p:nvPicPr>
        <p:blipFill>
          <a:blip r:embed="rId3">
            <a:alphaModFix/>
          </a:blip>
          <a:stretch>
            <a:fillRect/>
          </a:stretch>
        </p:blipFill>
        <p:spPr>
          <a:xfrm>
            <a:off x="833375" y="1642350"/>
            <a:ext cx="3368600" cy="2241650"/>
          </a:xfrm>
          <a:prstGeom prst="rect">
            <a:avLst/>
          </a:prstGeom>
          <a:noFill/>
          <a:ln>
            <a:noFill/>
          </a:ln>
        </p:spPr>
      </p:pic>
      <p:sp>
        <p:nvSpPr>
          <p:cNvPr id="372" name="Google Shape;372;p53"/>
          <p:cNvSpPr txBox="1"/>
          <p:nvPr/>
        </p:nvSpPr>
        <p:spPr>
          <a:xfrm>
            <a:off x="5157575" y="1193675"/>
            <a:ext cx="3276900" cy="3750000"/>
          </a:xfrm>
          <a:prstGeom prst="rect">
            <a:avLst/>
          </a:prstGeom>
          <a:solidFill>
            <a:srgbClr val="F3F3F3"/>
          </a:soli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Tourism mecca since the introduction of commercial airlines in the 1960s</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Tourism accounts for over $10 billion of Hawaii’s economy and provided 32 percent of service jobs in 2004</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Tourism aimed more towards wealthy travelers</a:t>
            </a:r>
            <a:endParaRPr b="1" sz="2400">
              <a:latin typeface="Amatic SC"/>
              <a:ea typeface="Amatic SC"/>
              <a:cs typeface="Amatic SC"/>
              <a:sym typeface="Amatic SC"/>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4"/>
          <p:cNvSpPr txBox="1"/>
          <p:nvPr>
            <p:ph type="title"/>
          </p:nvPr>
        </p:nvSpPr>
        <p:spPr>
          <a:xfrm>
            <a:off x="3158700" y="340800"/>
            <a:ext cx="2826600" cy="77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Exports</a:t>
            </a:r>
            <a:endParaRPr/>
          </a:p>
        </p:txBody>
      </p:sp>
      <p:sp>
        <p:nvSpPr>
          <p:cNvPr id="378" name="Google Shape;378;p54"/>
          <p:cNvSpPr txBox="1"/>
          <p:nvPr/>
        </p:nvSpPr>
        <p:spPr>
          <a:xfrm>
            <a:off x="833325" y="1531500"/>
            <a:ext cx="3051600" cy="2646300"/>
          </a:xfrm>
          <a:prstGeom prst="rect">
            <a:avLst/>
          </a:prstGeom>
          <a:solidFill>
            <a:srgbClr val="FFFFFF"/>
          </a:soli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Sugar cane</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Pineapples</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Flowers</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Bananas, Guava, other tropical fruit</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Coffee</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Macadamia Nuts</a:t>
            </a:r>
            <a:endParaRPr b="1" sz="2400">
              <a:latin typeface="Amatic SC"/>
              <a:ea typeface="Amatic SC"/>
              <a:cs typeface="Amatic SC"/>
              <a:sym typeface="Amatic SC"/>
            </a:endParaRPr>
          </a:p>
        </p:txBody>
      </p:sp>
      <p:pic>
        <p:nvPicPr>
          <p:cNvPr id="379" name="Google Shape;379;p54"/>
          <p:cNvPicPr preferRelativeResize="0"/>
          <p:nvPr/>
        </p:nvPicPr>
        <p:blipFill>
          <a:blip r:embed="rId3">
            <a:alphaModFix/>
          </a:blip>
          <a:stretch>
            <a:fillRect/>
          </a:stretch>
        </p:blipFill>
        <p:spPr>
          <a:xfrm>
            <a:off x="4442725" y="2072075"/>
            <a:ext cx="4139700" cy="1565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5"/>
          <p:cNvSpPr txBox="1"/>
          <p:nvPr>
            <p:ph type="title"/>
          </p:nvPr>
        </p:nvSpPr>
        <p:spPr>
          <a:xfrm>
            <a:off x="3164400" y="329525"/>
            <a:ext cx="2815200" cy="8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Imports</a:t>
            </a:r>
            <a:endParaRPr/>
          </a:p>
        </p:txBody>
      </p:sp>
      <p:sp>
        <p:nvSpPr>
          <p:cNvPr id="385" name="Google Shape;385;p55"/>
          <p:cNvSpPr txBox="1"/>
          <p:nvPr/>
        </p:nvSpPr>
        <p:spPr>
          <a:xfrm>
            <a:off x="4628300" y="1441400"/>
            <a:ext cx="3918900" cy="2668800"/>
          </a:xfrm>
          <a:prstGeom prst="rect">
            <a:avLst/>
          </a:prstGeom>
          <a:solidFill>
            <a:srgbClr val="FFFFFF"/>
          </a:soli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Food</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Gasoline/Petroleum</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Shipping problems</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The islands’ isolation from other landmasses, their reliance on imported food, and dependence on tourism is unsustainable</a:t>
            </a:r>
            <a:endParaRPr b="1" sz="2400">
              <a:latin typeface="Amatic SC"/>
              <a:ea typeface="Amatic SC"/>
              <a:cs typeface="Amatic SC"/>
              <a:sym typeface="Amatic SC"/>
            </a:endParaRPr>
          </a:p>
        </p:txBody>
      </p:sp>
      <p:pic>
        <p:nvPicPr>
          <p:cNvPr id="386" name="Google Shape;386;p55"/>
          <p:cNvPicPr preferRelativeResize="0"/>
          <p:nvPr/>
        </p:nvPicPr>
        <p:blipFill>
          <a:blip r:embed="rId3">
            <a:alphaModFix/>
          </a:blip>
          <a:stretch>
            <a:fillRect/>
          </a:stretch>
        </p:blipFill>
        <p:spPr>
          <a:xfrm>
            <a:off x="298775" y="1568225"/>
            <a:ext cx="3722800" cy="2415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Unintended </a:t>
            </a:r>
            <a:r>
              <a:rPr lang="en"/>
              <a:t>consequences</a:t>
            </a:r>
            <a:endParaRPr/>
          </a:p>
          <a:p>
            <a:pPr indent="0" lvl="0" marL="0" rtl="0" algn="ctr">
              <a:spcBef>
                <a:spcPts val="0"/>
              </a:spcBef>
              <a:spcAft>
                <a:spcPts val="0"/>
              </a:spcAft>
              <a:buNone/>
            </a:pPr>
            <a:r>
              <a:rPr lang="en"/>
              <a:t>And </a:t>
            </a:r>
            <a:endParaRPr/>
          </a:p>
          <a:p>
            <a:pPr indent="0" lvl="0" marL="0" rtl="0" algn="ctr">
              <a:spcBef>
                <a:spcPts val="0"/>
              </a:spcBef>
              <a:spcAft>
                <a:spcPts val="0"/>
              </a:spcAft>
              <a:buNone/>
            </a:pPr>
            <a:r>
              <a:rPr lang="en"/>
              <a:t>Sustainability </a:t>
            </a:r>
            <a:r>
              <a:rPr lang="en"/>
              <a:t> </a:t>
            </a:r>
            <a:endParaRPr/>
          </a:p>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7"/>
          <p:cNvSpPr txBox="1"/>
          <p:nvPr>
            <p:ph type="title"/>
          </p:nvPr>
        </p:nvSpPr>
        <p:spPr>
          <a:xfrm>
            <a:off x="249675" y="146400"/>
            <a:ext cx="87420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Unintended</a:t>
            </a:r>
            <a:r>
              <a:rPr lang="en" sz="7200"/>
              <a:t>   Consequences</a:t>
            </a:r>
            <a:endParaRPr sz="3600"/>
          </a:p>
        </p:txBody>
      </p:sp>
      <p:sp>
        <p:nvSpPr>
          <p:cNvPr id="397" name="Google Shape;397;p57"/>
          <p:cNvSpPr txBox="1"/>
          <p:nvPr/>
        </p:nvSpPr>
        <p:spPr>
          <a:xfrm>
            <a:off x="90600" y="1596050"/>
            <a:ext cx="4204800" cy="3009300"/>
          </a:xfrm>
          <a:prstGeom prst="rect">
            <a:avLst/>
          </a:prstGeom>
          <a:solidFill>
            <a:srgbClr val="FEFEF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Comic Sans MS"/>
                <a:ea typeface="Comic Sans MS"/>
                <a:cs typeface="Comic Sans MS"/>
                <a:sym typeface="Comic Sans MS"/>
              </a:rPr>
              <a:t>Urban and Agricultural runoff harm waters, marine life and coral reefs</a:t>
            </a:r>
            <a:r>
              <a:rPr lang="en" sz="3000">
                <a:latin typeface="Comic Sans MS"/>
                <a:ea typeface="Comic Sans MS"/>
                <a:cs typeface="Comic Sans MS"/>
                <a:sym typeface="Comic Sans MS"/>
              </a:rPr>
              <a:t> </a:t>
            </a:r>
            <a:endParaRPr sz="3000">
              <a:latin typeface="Comic Sans MS"/>
              <a:ea typeface="Comic Sans MS"/>
              <a:cs typeface="Comic Sans MS"/>
              <a:sym typeface="Comic Sans MS"/>
            </a:endParaRPr>
          </a:p>
        </p:txBody>
      </p:sp>
      <p:pic>
        <p:nvPicPr>
          <p:cNvPr id="398" name="Google Shape;398;p57"/>
          <p:cNvPicPr preferRelativeResize="0"/>
          <p:nvPr/>
        </p:nvPicPr>
        <p:blipFill>
          <a:blip r:embed="rId3">
            <a:alphaModFix/>
          </a:blip>
          <a:stretch>
            <a:fillRect/>
          </a:stretch>
        </p:blipFill>
        <p:spPr>
          <a:xfrm>
            <a:off x="4447800" y="1354500"/>
            <a:ext cx="4543801" cy="3749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8"/>
          <p:cNvSpPr txBox="1"/>
          <p:nvPr>
            <p:ph type="title"/>
          </p:nvPr>
        </p:nvSpPr>
        <p:spPr>
          <a:xfrm>
            <a:off x="379500" y="63425"/>
            <a:ext cx="8489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Unintended</a:t>
            </a:r>
            <a:r>
              <a:rPr lang="en" sz="7200"/>
              <a:t> Consequences</a:t>
            </a:r>
            <a:endParaRPr sz="7200"/>
          </a:p>
        </p:txBody>
      </p:sp>
      <p:sp>
        <p:nvSpPr>
          <p:cNvPr id="404" name="Google Shape;404;p58"/>
          <p:cNvSpPr txBox="1"/>
          <p:nvPr/>
        </p:nvSpPr>
        <p:spPr>
          <a:xfrm>
            <a:off x="139825" y="1268400"/>
            <a:ext cx="4054800" cy="3875100"/>
          </a:xfrm>
          <a:prstGeom prst="rect">
            <a:avLst/>
          </a:prstGeom>
          <a:solidFill>
            <a:srgbClr val="FEFEF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 </a:t>
            </a:r>
            <a:r>
              <a:rPr b="1" lang="en" sz="2400">
                <a:latin typeface="Amatic SC"/>
                <a:ea typeface="Amatic SC"/>
                <a:cs typeface="Amatic SC"/>
                <a:sym typeface="Amatic SC"/>
              </a:rPr>
              <a:t>Frequent Beach Closures </a:t>
            </a:r>
            <a:endParaRPr b="1" sz="2400">
              <a:latin typeface="Amatic SC"/>
              <a:ea typeface="Amatic SC"/>
              <a:cs typeface="Amatic SC"/>
              <a:sym typeface="Amatic SC"/>
            </a:endParaRPr>
          </a:p>
          <a:p>
            <a:pPr indent="0" lvl="0" marL="0" rtl="0" algn="l">
              <a:spcBef>
                <a:spcPts val="0"/>
              </a:spcBef>
              <a:spcAft>
                <a:spcPts val="0"/>
              </a:spcAft>
              <a:buNone/>
            </a:pPr>
            <a:r>
              <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Honolulu closed 52 day out of the year in 2005</a:t>
            </a:r>
            <a:endParaRPr b="1" sz="2400">
              <a:latin typeface="Amatic SC"/>
              <a:ea typeface="Amatic SC"/>
              <a:cs typeface="Amatic SC"/>
              <a:sym typeface="Amatic SC"/>
            </a:endParaRPr>
          </a:p>
          <a:p>
            <a:pPr indent="0" lvl="0" marL="457200" rtl="0" algn="l">
              <a:spcBef>
                <a:spcPts val="0"/>
              </a:spcBef>
              <a:spcAft>
                <a:spcPts val="0"/>
              </a:spcAft>
              <a:buNone/>
            </a:pPr>
            <a:r>
              <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Waikiki Beach closed for 42 days straight in 2006 due to sewage spill</a:t>
            </a:r>
            <a:endParaRPr b="1" sz="2400">
              <a:latin typeface="Amatic SC"/>
              <a:ea typeface="Amatic SC"/>
              <a:cs typeface="Amatic SC"/>
              <a:sym typeface="Amatic SC"/>
            </a:endParaRPr>
          </a:p>
          <a:p>
            <a:pPr indent="0" lvl="0" marL="457200" rtl="0" algn="l">
              <a:spcBef>
                <a:spcPts val="0"/>
              </a:spcBef>
              <a:spcAft>
                <a:spcPts val="0"/>
              </a:spcAft>
              <a:buNone/>
            </a:pPr>
            <a:r>
              <a:t/>
            </a:r>
            <a:endParaRPr b="1"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b="1" lang="en" sz="2400">
                <a:latin typeface="Amatic SC"/>
                <a:ea typeface="Amatic SC"/>
                <a:cs typeface="Amatic SC"/>
                <a:sym typeface="Amatic SC"/>
              </a:rPr>
              <a:t>In 2011 all beaches on leeward side closed twice </a:t>
            </a:r>
            <a:endParaRPr b="1" sz="2400">
              <a:latin typeface="Amatic SC"/>
              <a:ea typeface="Amatic SC"/>
              <a:cs typeface="Amatic SC"/>
              <a:sym typeface="Amatic SC"/>
            </a:endParaRPr>
          </a:p>
        </p:txBody>
      </p:sp>
      <p:pic>
        <p:nvPicPr>
          <p:cNvPr id="405" name="Google Shape;405;p58"/>
          <p:cNvPicPr preferRelativeResize="0"/>
          <p:nvPr/>
        </p:nvPicPr>
        <p:blipFill>
          <a:blip r:embed="rId3">
            <a:alphaModFix/>
          </a:blip>
          <a:stretch>
            <a:fillRect/>
          </a:stretch>
        </p:blipFill>
        <p:spPr>
          <a:xfrm>
            <a:off x="4572000" y="1268400"/>
            <a:ext cx="4404949" cy="33037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9"/>
          <p:cNvSpPr txBox="1"/>
          <p:nvPr>
            <p:ph type="title"/>
          </p:nvPr>
        </p:nvSpPr>
        <p:spPr>
          <a:xfrm>
            <a:off x="-100" y="0"/>
            <a:ext cx="9144000" cy="126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Arial"/>
                <a:ea typeface="Arial"/>
                <a:cs typeface="Arial"/>
                <a:sym typeface="Arial"/>
              </a:rPr>
              <a:t>Sustainable   Future</a:t>
            </a:r>
            <a:endParaRPr sz="7200">
              <a:latin typeface="Arial"/>
              <a:ea typeface="Arial"/>
              <a:cs typeface="Arial"/>
              <a:sym typeface="Arial"/>
            </a:endParaRPr>
          </a:p>
        </p:txBody>
      </p:sp>
      <p:sp>
        <p:nvSpPr>
          <p:cNvPr id="411" name="Google Shape;411;p59"/>
          <p:cNvSpPr txBox="1"/>
          <p:nvPr/>
        </p:nvSpPr>
        <p:spPr>
          <a:xfrm>
            <a:off x="209750" y="1627975"/>
            <a:ext cx="8858700" cy="1264800"/>
          </a:xfrm>
          <a:prstGeom prst="rect">
            <a:avLst/>
          </a:prstGeom>
          <a:solidFill>
            <a:srgbClr val="FEFEF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u="sng">
                <a:latin typeface="Merriweather"/>
                <a:ea typeface="Merriweather"/>
                <a:cs typeface="Merriweather"/>
                <a:sym typeface="Merriweather"/>
              </a:rPr>
              <a:t>Sierra Club</a:t>
            </a:r>
            <a:r>
              <a:rPr b="1" lang="en" sz="3000">
                <a:latin typeface="Amatic SC"/>
                <a:ea typeface="Amatic SC"/>
                <a:cs typeface="Amatic SC"/>
                <a:sym typeface="Amatic SC"/>
              </a:rPr>
              <a:t> </a:t>
            </a:r>
            <a:r>
              <a:rPr b="1" lang="en" sz="2400">
                <a:latin typeface="Amatic SC"/>
                <a:ea typeface="Amatic SC"/>
                <a:cs typeface="Amatic SC"/>
                <a:sym typeface="Amatic SC"/>
              </a:rPr>
              <a:t>- </a:t>
            </a:r>
            <a:r>
              <a:rPr b="1" lang="en" sz="1800"/>
              <a:t>Lost a lawsuit in 2000 against the Tourism Authority but the case highlighted problems facing Hawaii including limited resources and the strain of increasing tourism  </a:t>
            </a:r>
            <a:r>
              <a:rPr lang="en" sz="2400">
                <a:latin typeface="Amatic SC"/>
                <a:ea typeface="Amatic SC"/>
                <a:cs typeface="Amatic SC"/>
                <a:sym typeface="Amatic SC"/>
              </a:rPr>
              <a:t> </a:t>
            </a:r>
            <a:endParaRPr sz="2400">
              <a:latin typeface="Amatic SC"/>
              <a:ea typeface="Amatic SC"/>
              <a:cs typeface="Amatic SC"/>
              <a:sym typeface="Amatic SC"/>
            </a:endParaRPr>
          </a:p>
        </p:txBody>
      </p:sp>
      <p:sp>
        <p:nvSpPr>
          <p:cNvPr id="412" name="Google Shape;412;p59"/>
          <p:cNvSpPr txBox="1"/>
          <p:nvPr/>
        </p:nvSpPr>
        <p:spPr>
          <a:xfrm>
            <a:off x="209750" y="3156000"/>
            <a:ext cx="8934300" cy="1388100"/>
          </a:xfrm>
          <a:prstGeom prst="rect">
            <a:avLst/>
          </a:prstGeom>
          <a:solidFill>
            <a:srgbClr val="FEFEF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u="sng"/>
              <a:t>B</a:t>
            </a:r>
            <a:r>
              <a:rPr lang="en" sz="2400" u="sng"/>
              <a:t>each </a:t>
            </a:r>
            <a:r>
              <a:rPr b="1" lang="en" sz="2400" u="sng"/>
              <a:t>E</a:t>
            </a:r>
            <a:r>
              <a:rPr lang="en" sz="2400" u="sng"/>
              <a:t>nvironmental </a:t>
            </a:r>
            <a:r>
              <a:rPr b="1" lang="en" sz="2400" u="sng"/>
              <a:t>A</a:t>
            </a:r>
            <a:r>
              <a:rPr lang="en" sz="2400" u="sng"/>
              <a:t>wareness </a:t>
            </a:r>
            <a:r>
              <a:rPr b="1" lang="en" sz="2400" u="sng"/>
              <a:t>C</a:t>
            </a:r>
            <a:r>
              <a:rPr lang="en" sz="2400" u="sng"/>
              <a:t>ampaign </a:t>
            </a:r>
            <a:r>
              <a:rPr b="1" lang="en" sz="2400" u="sng"/>
              <a:t>H</a:t>
            </a:r>
            <a:r>
              <a:rPr lang="en" sz="2400" u="sng"/>
              <a:t>awai’i</a:t>
            </a:r>
            <a:endParaRPr sz="2400"/>
          </a:p>
          <a:p>
            <a:pPr indent="0" lvl="0" marL="0" rtl="0" algn="l">
              <a:lnSpc>
                <a:spcPct val="115000"/>
              </a:lnSpc>
              <a:spcBef>
                <a:spcPts val="0"/>
              </a:spcBef>
              <a:spcAft>
                <a:spcPts val="0"/>
              </a:spcAft>
              <a:buNone/>
            </a:pPr>
            <a:r>
              <a:rPr lang="en" sz="1800"/>
              <a:t>organization working to educate the community about the impact that marine debris and waste has on the environment</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0"/>
          <p:cNvSpPr txBox="1"/>
          <p:nvPr>
            <p:ph type="title"/>
          </p:nvPr>
        </p:nvSpPr>
        <p:spPr>
          <a:xfrm>
            <a:off x="0" y="309600"/>
            <a:ext cx="9144000" cy="12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Arial"/>
                <a:ea typeface="Arial"/>
                <a:cs typeface="Arial"/>
                <a:sym typeface="Arial"/>
              </a:rPr>
              <a:t>Sustainable Future</a:t>
            </a:r>
            <a:endParaRPr sz="7200">
              <a:latin typeface="Arial"/>
              <a:ea typeface="Arial"/>
              <a:cs typeface="Arial"/>
              <a:sym typeface="Arial"/>
            </a:endParaRPr>
          </a:p>
        </p:txBody>
      </p:sp>
      <p:sp>
        <p:nvSpPr>
          <p:cNvPr id="418" name="Google Shape;418;p60"/>
          <p:cNvSpPr txBox="1"/>
          <p:nvPr/>
        </p:nvSpPr>
        <p:spPr>
          <a:xfrm>
            <a:off x="39950" y="1827700"/>
            <a:ext cx="4993800" cy="499200"/>
          </a:xfrm>
          <a:prstGeom prst="rect">
            <a:avLst/>
          </a:prstGeom>
          <a:solidFill>
            <a:srgbClr val="FEFEF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t>Hawaii 2050 Sustainability Task Force Report</a:t>
            </a:r>
            <a:endParaRPr sz="1800" u="sng"/>
          </a:p>
          <a:p>
            <a:pPr indent="0" lvl="0" marL="0" rtl="0" algn="l">
              <a:spcBef>
                <a:spcPts val="0"/>
              </a:spcBef>
              <a:spcAft>
                <a:spcPts val="0"/>
              </a:spcAft>
              <a:buNone/>
            </a:pPr>
            <a:r>
              <a:t/>
            </a:r>
            <a:endParaRPr sz="1800" u="sng"/>
          </a:p>
          <a:p>
            <a:pPr indent="0" lvl="0" marL="0" rtl="0" algn="l">
              <a:spcBef>
                <a:spcPts val="0"/>
              </a:spcBef>
              <a:spcAft>
                <a:spcPts val="0"/>
              </a:spcAft>
              <a:buNone/>
            </a:pPr>
            <a:r>
              <a:rPr lang="en" sz="1800" u="sng"/>
              <a:t>	</a:t>
            </a:r>
            <a:r>
              <a:rPr lang="en" sz="1800"/>
              <a:t>	</a:t>
            </a:r>
            <a:endParaRPr sz="1800"/>
          </a:p>
        </p:txBody>
      </p:sp>
      <p:sp>
        <p:nvSpPr>
          <p:cNvPr id="419" name="Google Shape;419;p60"/>
          <p:cNvSpPr txBox="1"/>
          <p:nvPr/>
        </p:nvSpPr>
        <p:spPr>
          <a:xfrm>
            <a:off x="179750" y="2571750"/>
            <a:ext cx="2357100" cy="2476800"/>
          </a:xfrm>
          <a:prstGeom prst="rect">
            <a:avLst/>
          </a:prstGeom>
          <a:solidFill>
            <a:srgbClr val="FEFEFE"/>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u="sng"/>
              <a:t>Highlights </a:t>
            </a:r>
            <a:endParaRPr sz="1800" u="sng"/>
          </a:p>
          <a:p>
            <a:pPr indent="457200" lvl="0" marL="0" rtl="0" algn="l">
              <a:spcBef>
                <a:spcPts val="0"/>
              </a:spcBef>
              <a:spcAft>
                <a:spcPts val="0"/>
              </a:spcAft>
              <a:buNone/>
            </a:pPr>
            <a:r>
              <a:t/>
            </a:r>
            <a:endParaRPr/>
          </a:p>
          <a:p>
            <a:pPr indent="0" lvl="0" marL="0" rtl="0" algn="l">
              <a:lnSpc>
                <a:spcPct val="150000"/>
              </a:lnSpc>
              <a:spcBef>
                <a:spcPts val="0"/>
              </a:spcBef>
              <a:spcAft>
                <a:spcPts val="0"/>
              </a:spcAft>
              <a:buClr>
                <a:srgbClr val="000000"/>
              </a:buClr>
              <a:buSzPts val="1100"/>
              <a:buFont typeface="Arial"/>
              <a:buNone/>
            </a:pPr>
            <a:r>
              <a:rPr lang="en"/>
              <a:t>-Population Growth</a:t>
            </a:r>
            <a:endParaRPr/>
          </a:p>
          <a:p>
            <a:pPr indent="0" lvl="0" marL="0" rtl="0" algn="l">
              <a:lnSpc>
                <a:spcPct val="150000"/>
              </a:lnSpc>
              <a:spcBef>
                <a:spcPts val="0"/>
              </a:spcBef>
              <a:spcAft>
                <a:spcPts val="0"/>
              </a:spcAft>
              <a:buClr>
                <a:srgbClr val="000000"/>
              </a:buClr>
              <a:buSzPts val="1100"/>
              <a:buFont typeface="Arial"/>
              <a:buNone/>
            </a:pPr>
            <a:r>
              <a:rPr lang="en"/>
              <a:t>-Limited Land</a:t>
            </a:r>
            <a:endParaRPr/>
          </a:p>
          <a:p>
            <a:pPr indent="0" lvl="0" marL="0" rtl="0" algn="l">
              <a:lnSpc>
                <a:spcPct val="150000"/>
              </a:lnSpc>
              <a:spcBef>
                <a:spcPts val="0"/>
              </a:spcBef>
              <a:spcAft>
                <a:spcPts val="0"/>
              </a:spcAft>
              <a:buClr>
                <a:srgbClr val="000000"/>
              </a:buClr>
              <a:buSzPts val="1100"/>
              <a:buFont typeface="Arial"/>
              <a:buNone/>
            </a:pPr>
            <a:r>
              <a:rPr lang="en"/>
              <a:t>-Rising Cost of Living</a:t>
            </a:r>
            <a:endParaRPr/>
          </a:p>
          <a:p>
            <a:pPr indent="0" lvl="0" marL="0" rtl="0" algn="l">
              <a:lnSpc>
                <a:spcPct val="150000"/>
              </a:lnSpc>
              <a:spcBef>
                <a:spcPts val="0"/>
              </a:spcBef>
              <a:spcAft>
                <a:spcPts val="0"/>
              </a:spcAft>
              <a:buClr>
                <a:srgbClr val="000000"/>
              </a:buClr>
              <a:buSzPts val="1100"/>
              <a:buFont typeface="Arial"/>
              <a:buNone/>
            </a:pPr>
            <a:r>
              <a:rPr lang="en"/>
              <a:t>-Environmental Damage</a:t>
            </a:r>
            <a:endParaRPr/>
          </a:p>
          <a:p>
            <a:pPr indent="0" lvl="0" marL="0" rtl="0" algn="l">
              <a:lnSpc>
                <a:spcPct val="150000"/>
              </a:lnSpc>
              <a:spcBef>
                <a:spcPts val="0"/>
              </a:spcBef>
              <a:spcAft>
                <a:spcPts val="0"/>
              </a:spcAft>
              <a:buClr>
                <a:srgbClr val="000000"/>
              </a:buClr>
              <a:buSzPts val="1100"/>
              <a:buFont typeface="Arial"/>
              <a:buNone/>
            </a:pPr>
            <a:r>
              <a:rPr lang="en"/>
              <a:t>-Energy Dependency</a:t>
            </a:r>
            <a:endParaRPr/>
          </a:p>
        </p:txBody>
      </p:sp>
      <p:sp>
        <p:nvSpPr>
          <p:cNvPr id="420" name="Google Shape;420;p60"/>
          <p:cNvSpPr txBox="1"/>
          <p:nvPr/>
        </p:nvSpPr>
        <p:spPr>
          <a:xfrm>
            <a:off x="2796475" y="2571800"/>
            <a:ext cx="2237400" cy="2476800"/>
          </a:xfrm>
          <a:prstGeom prst="rect">
            <a:avLst/>
          </a:prstGeom>
          <a:solidFill>
            <a:srgbClr val="FEFEF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t>Outlines</a:t>
            </a:r>
            <a:endParaRPr sz="1800" u="sng"/>
          </a:p>
          <a:p>
            <a:pPr indent="0" lvl="0" marL="0" rtl="0" algn="l">
              <a:spcBef>
                <a:spcPts val="0"/>
              </a:spcBef>
              <a:spcAft>
                <a:spcPts val="0"/>
              </a:spcAft>
              <a:buNone/>
            </a:pPr>
            <a:r>
              <a:t/>
            </a:r>
            <a:endParaRPr sz="1800" u="sng"/>
          </a:p>
          <a:p>
            <a:pPr indent="0" lvl="0" marL="0" rtl="0" algn="l">
              <a:lnSpc>
                <a:spcPct val="150000"/>
              </a:lnSpc>
              <a:spcBef>
                <a:spcPts val="0"/>
              </a:spcBef>
              <a:spcAft>
                <a:spcPts val="0"/>
              </a:spcAft>
              <a:buNone/>
            </a:pPr>
            <a:r>
              <a:rPr lang="en"/>
              <a:t>-Goals</a:t>
            </a:r>
            <a:endParaRPr/>
          </a:p>
          <a:p>
            <a:pPr indent="0" lvl="0" marL="0" rtl="0" algn="l">
              <a:lnSpc>
                <a:spcPct val="150000"/>
              </a:lnSpc>
              <a:spcBef>
                <a:spcPts val="0"/>
              </a:spcBef>
              <a:spcAft>
                <a:spcPts val="0"/>
              </a:spcAft>
              <a:buNone/>
            </a:pPr>
            <a:r>
              <a:rPr lang="en"/>
              <a:t>-Objectives</a:t>
            </a:r>
            <a:endParaRPr/>
          </a:p>
          <a:p>
            <a:pPr indent="0" lvl="0" marL="0" rtl="0" algn="l">
              <a:lnSpc>
                <a:spcPct val="150000"/>
              </a:lnSpc>
              <a:spcBef>
                <a:spcPts val="0"/>
              </a:spcBef>
              <a:spcAft>
                <a:spcPts val="0"/>
              </a:spcAft>
              <a:buNone/>
            </a:pPr>
            <a:r>
              <a:rPr lang="en"/>
              <a:t>-Long Term plan</a:t>
            </a:r>
            <a:endParaRPr/>
          </a:p>
        </p:txBody>
      </p:sp>
      <p:pic>
        <p:nvPicPr>
          <p:cNvPr id="421" name="Google Shape;421;p60"/>
          <p:cNvPicPr preferRelativeResize="0"/>
          <p:nvPr/>
        </p:nvPicPr>
        <p:blipFill>
          <a:blip r:embed="rId3">
            <a:alphaModFix/>
          </a:blip>
          <a:stretch>
            <a:fillRect/>
          </a:stretch>
        </p:blipFill>
        <p:spPr>
          <a:xfrm>
            <a:off x="5822483" y="1827700"/>
            <a:ext cx="3210841" cy="3220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61"/>
          <p:cNvSpPr txBox="1"/>
          <p:nvPr>
            <p:ph type="title"/>
          </p:nvPr>
        </p:nvSpPr>
        <p:spPr>
          <a:xfrm>
            <a:off x="1931050" y="748800"/>
            <a:ext cx="5092500" cy="314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Journal Article </a:t>
            </a:r>
            <a:endParaRPr/>
          </a:p>
          <a:p>
            <a:pPr indent="0" lvl="0" marL="0" rtl="0" algn="ctr">
              <a:spcBef>
                <a:spcPts val="0"/>
              </a:spcBef>
              <a:spcAft>
                <a:spcPts val="0"/>
              </a:spcAft>
              <a:buNone/>
            </a:pPr>
            <a:r>
              <a:rPr lang="en"/>
              <a:t>Sunscreen and the coral Reef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rPr>
              <a:t>Hawaiian Islands</a:t>
            </a:r>
            <a:endParaRPr>
              <a:highlight>
                <a:schemeClr val="dk1"/>
              </a:highlight>
            </a:endParaRPr>
          </a:p>
        </p:txBody>
      </p:sp>
      <p:sp>
        <p:nvSpPr>
          <p:cNvPr id="83" name="Google Shape;83;p17"/>
          <p:cNvSpPr txBox="1"/>
          <p:nvPr>
            <p:ph idx="1" type="body"/>
          </p:nvPr>
        </p:nvSpPr>
        <p:spPr>
          <a:xfrm>
            <a:off x="103125" y="1238675"/>
            <a:ext cx="3809400" cy="372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000000"/>
                </a:solidFill>
                <a:highlight>
                  <a:srgbClr val="FFFFFF"/>
                </a:highlight>
              </a:rPr>
              <a:t>Hawaii (4,028 square miles)</a:t>
            </a:r>
            <a:endParaRPr sz="1300">
              <a:solidFill>
                <a:srgbClr val="000000"/>
              </a:solidFill>
              <a:highlight>
                <a:srgbClr val="FFFFFF"/>
              </a:highlight>
            </a:endParaRPr>
          </a:p>
          <a:p>
            <a:pPr indent="0" lvl="0" marL="0" rtl="0" algn="l">
              <a:spcBef>
                <a:spcPts val="1600"/>
              </a:spcBef>
              <a:spcAft>
                <a:spcPts val="0"/>
              </a:spcAft>
              <a:buNone/>
            </a:pPr>
            <a:r>
              <a:rPr lang="en" sz="1300">
                <a:solidFill>
                  <a:srgbClr val="000000"/>
                </a:solidFill>
                <a:highlight>
                  <a:srgbClr val="FFFFFF"/>
                </a:highlight>
              </a:rPr>
              <a:t>Maui (727 square miles)</a:t>
            </a:r>
            <a:endParaRPr sz="1300">
              <a:solidFill>
                <a:srgbClr val="000000"/>
              </a:solidFill>
              <a:highlight>
                <a:srgbClr val="FFFFFF"/>
              </a:highlight>
            </a:endParaRPr>
          </a:p>
          <a:p>
            <a:pPr indent="0" lvl="0" marL="0" rtl="0" algn="l">
              <a:spcBef>
                <a:spcPts val="1600"/>
              </a:spcBef>
              <a:spcAft>
                <a:spcPts val="0"/>
              </a:spcAft>
              <a:buNone/>
            </a:pPr>
            <a:r>
              <a:rPr lang="en" sz="1300">
                <a:solidFill>
                  <a:srgbClr val="000000"/>
                </a:solidFill>
                <a:highlight>
                  <a:srgbClr val="FFFFFF"/>
                </a:highlight>
              </a:rPr>
              <a:t>Oahu (597 square miles) </a:t>
            </a:r>
            <a:endParaRPr sz="1300">
              <a:solidFill>
                <a:srgbClr val="000000"/>
              </a:solidFill>
              <a:highlight>
                <a:srgbClr val="FFFFFF"/>
              </a:highlight>
            </a:endParaRPr>
          </a:p>
          <a:p>
            <a:pPr indent="0" lvl="0" marL="0" rtl="0" algn="l">
              <a:spcBef>
                <a:spcPts val="1600"/>
              </a:spcBef>
              <a:spcAft>
                <a:spcPts val="0"/>
              </a:spcAft>
              <a:buNone/>
            </a:pPr>
            <a:r>
              <a:rPr lang="en" sz="1300">
                <a:solidFill>
                  <a:srgbClr val="000000"/>
                </a:solidFill>
                <a:highlight>
                  <a:srgbClr val="FFFFFF"/>
                </a:highlight>
              </a:rPr>
              <a:t>Kauai (552 square miles)</a:t>
            </a:r>
            <a:endParaRPr sz="1300">
              <a:solidFill>
                <a:srgbClr val="000000"/>
              </a:solidFill>
              <a:highlight>
                <a:srgbClr val="FFFFFF"/>
              </a:highlight>
            </a:endParaRPr>
          </a:p>
          <a:p>
            <a:pPr indent="0" lvl="0" marL="0" rtl="0" algn="l">
              <a:spcBef>
                <a:spcPts val="1600"/>
              </a:spcBef>
              <a:spcAft>
                <a:spcPts val="0"/>
              </a:spcAft>
              <a:buNone/>
            </a:pPr>
            <a:r>
              <a:rPr lang="en" sz="1300">
                <a:solidFill>
                  <a:srgbClr val="000000"/>
                </a:solidFill>
                <a:highlight>
                  <a:srgbClr val="FFFFFF"/>
                </a:highlight>
              </a:rPr>
              <a:t>Molokai (260 square miles) </a:t>
            </a:r>
            <a:endParaRPr sz="1300">
              <a:solidFill>
                <a:srgbClr val="000000"/>
              </a:solidFill>
              <a:highlight>
                <a:srgbClr val="FFFFFF"/>
              </a:highlight>
            </a:endParaRPr>
          </a:p>
          <a:p>
            <a:pPr indent="0" lvl="0" marL="0" rtl="0" algn="l">
              <a:spcBef>
                <a:spcPts val="1600"/>
              </a:spcBef>
              <a:spcAft>
                <a:spcPts val="0"/>
              </a:spcAft>
              <a:buNone/>
            </a:pPr>
            <a:r>
              <a:rPr lang="en" sz="1300">
                <a:solidFill>
                  <a:srgbClr val="000000"/>
                </a:solidFill>
                <a:highlight>
                  <a:srgbClr val="FFFFFF"/>
                </a:highlight>
              </a:rPr>
              <a:t>Lānai (141 square miles) </a:t>
            </a:r>
            <a:endParaRPr sz="1300">
              <a:solidFill>
                <a:srgbClr val="000000"/>
              </a:solidFill>
              <a:highlight>
                <a:srgbClr val="FFFFFF"/>
              </a:highlight>
            </a:endParaRPr>
          </a:p>
          <a:p>
            <a:pPr indent="0" lvl="0" marL="0" rtl="0" algn="l">
              <a:spcBef>
                <a:spcPts val="1600"/>
              </a:spcBef>
              <a:spcAft>
                <a:spcPts val="0"/>
              </a:spcAft>
              <a:buNone/>
            </a:pPr>
            <a:r>
              <a:rPr lang="en" sz="1300">
                <a:solidFill>
                  <a:srgbClr val="000000"/>
                </a:solidFill>
                <a:highlight>
                  <a:srgbClr val="FFFFFF"/>
                </a:highlight>
              </a:rPr>
              <a:t>Niihau (72 square miles) </a:t>
            </a:r>
            <a:endParaRPr sz="1300">
              <a:solidFill>
                <a:srgbClr val="000000"/>
              </a:solidFill>
              <a:highlight>
                <a:srgbClr val="FFFFFF"/>
              </a:highlight>
            </a:endParaRPr>
          </a:p>
          <a:p>
            <a:pPr indent="0" lvl="0" marL="0" rtl="0" algn="l">
              <a:spcBef>
                <a:spcPts val="1600"/>
              </a:spcBef>
              <a:spcAft>
                <a:spcPts val="1600"/>
              </a:spcAft>
              <a:buNone/>
            </a:pPr>
            <a:r>
              <a:rPr lang="en" sz="1300">
                <a:solidFill>
                  <a:srgbClr val="000000"/>
                </a:solidFill>
                <a:highlight>
                  <a:srgbClr val="FFFFFF"/>
                </a:highlight>
              </a:rPr>
              <a:t>Kahoolawe (45 square miles)</a:t>
            </a:r>
            <a:endParaRPr sz="1300">
              <a:solidFill>
                <a:srgbClr val="000000"/>
              </a:solidFill>
            </a:endParaRPr>
          </a:p>
        </p:txBody>
      </p:sp>
      <p:pic>
        <p:nvPicPr>
          <p:cNvPr descr="Image result for map of hawaii" id="84" name="Google Shape;84;p17"/>
          <p:cNvPicPr preferRelativeResize="0"/>
          <p:nvPr/>
        </p:nvPicPr>
        <p:blipFill>
          <a:blip r:embed="rId3">
            <a:alphaModFix/>
          </a:blip>
          <a:stretch>
            <a:fillRect/>
          </a:stretch>
        </p:blipFill>
        <p:spPr>
          <a:xfrm>
            <a:off x="3003900" y="1164750"/>
            <a:ext cx="5828399" cy="38726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2"/>
          <p:cNvSpPr txBox="1"/>
          <p:nvPr>
            <p:ph type="title"/>
          </p:nvPr>
        </p:nvSpPr>
        <p:spPr>
          <a:xfrm>
            <a:off x="231125" y="166150"/>
            <a:ext cx="7652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Toxicopathological effects of sunscreen </a:t>
            </a:r>
            <a:endParaRPr sz="3600"/>
          </a:p>
        </p:txBody>
      </p:sp>
      <p:sp>
        <p:nvSpPr>
          <p:cNvPr id="432" name="Google Shape;432;p62"/>
          <p:cNvSpPr txBox="1"/>
          <p:nvPr>
            <p:ph idx="1" type="body"/>
          </p:nvPr>
        </p:nvSpPr>
        <p:spPr>
          <a:xfrm>
            <a:off x="231125" y="921850"/>
            <a:ext cx="45765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sz="1800"/>
              <a:t>Oxybenzone(Benzophenone-3)</a:t>
            </a:r>
            <a:endParaRPr sz="1800"/>
          </a:p>
          <a:p>
            <a:pPr indent="-342900" lvl="0" marL="457200" rtl="0" algn="l">
              <a:spcBef>
                <a:spcPts val="0"/>
              </a:spcBef>
              <a:spcAft>
                <a:spcPts val="0"/>
              </a:spcAft>
              <a:buSzPts val="1800"/>
              <a:buChar char="●"/>
            </a:pPr>
            <a:r>
              <a:rPr lang="en" sz="1800"/>
              <a:t>Environmental Contamination in Hawaii and the U.S. Virgin Islands</a:t>
            </a:r>
            <a:endParaRPr sz="1800"/>
          </a:p>
          <a:p>
            <a:pPr indent="-342900" lvl="0" marL="457200" rtl="0" algn="l">
              <a:spcBef>
                <a:spcPts val="0"/>
              </a:spcBef>
              <a:spcAft>
                <a:spcPts val="0"/>
              </a:spcAft>
              <a:buSzPts val="1800"/>
              <a:buChar char="●"/>
            </a:pPr>
            <a:r>
              <a:rPr lang="en" sz="1800"/>
              <a:t>Oxybenzone is a photo-toxicant:adverse effects are exacerbated in the light.</a:t>
            </a:r>
            <a:endParaRPr sz="1800"/>
          </a:p>
          <a:p>
            <a:pPr indent="-342900" lvl="0" marL="457200" rtl="0" algn="l">
              <a:spcBef>
                <a:spcPts val="0"/>
              </a:spcBef>
              <a:spcAft>
                <a:spcPts val="0"/>
              </a:spcAft>
              <a:buSzPts val="1800"/>
              <a:buChar char="●"/>
            </a:pPr>
            <a:r>
              <a:rPr lang="en" sz="1800"/>
              <a:t>Bleaches the coral reefs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a:p>
        </p:txBody>
      </p:sp>
      <p:pic>
        <p:nvPicPr>
          <p:cNvPr id="433" name="Google Shape;433;p62"/>
          <p:cNvPicPr preferRelativeResize="0"/>
          <p:nvPr/>
        </p:nvPicPr>
        <p:blipFill>
          <a:blip r:embed="rId3">
            <a:alphaModFix/>
          </a:blip>
          <a:stretch>
            <a:fillRect/>
          </a:stretch>
        </p:blipFill>
        <p:spPr>
          <a:xfrm>
            <a:off x="4807625" y="1138438"/>
            <a:ext cx="1918556" cy="1433312"/>
          </a:xfrm>
          <a:prstGeom prst="rect">
            <a:avLst/>
          </a:prstGeom>
          <a:noFill/>
          <a:ln>
            <a:noFill/>
          </a:ln>
        </p:spPr>
      </p:pic>
      <p:pic>
        <p:nvPicPr>
          <p:cNvPr id="434" name="Google Shape;434;p62"/>
          <p:cNvPicPr preferRelativeResize="0"/>
          <p:nvPr/>
        </p:nvPicPr>
        <p:blipFill>
          <a:blip r:embed="rId4">
            <a:alphaModFix/>
          </a:blip>
          <a:stretch>
            <a:fillRect/>
          </a:stretch>
        </p:blipFill>
        <p:spPr>
          <a:xfrm>
            <a:off x="4960025" y="2798700"/>
            <a:ext cx="2923200" cy="2192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38" name="Shape 438"/>
        <p:cNvGrpSpPr/>
        <p:nvPr/>
      </p:nvGrpSpPr>
      <p:grpSpPr>
        <a:xfrm>
          <a:off x="0" y="0"/>
          <a:ext cx="0" cy="0"/>
          <a:chOff x="0" y="0"/>
          <a:chExt cx="0" cy="0"/>
        </a:xfrm>
      </p:grpSpPr>
      <p:pic>
        <p:nvPicPr>
          <p:cNvPr descr="Set on the beautiful beaches of Hawaii, Reefs At Risk explores the harmful effects some sunscreen chemicals have on coral reefs, marine life, and people. This timely film takes viewers underwater to explore the beautiful marine environment and follows those on land trying to protect it. To learn more and download a reef safe sunscreen guide go to www.ReefsAtRisk.org&#10;&#10;Reefs At Risk has been screened internationally, winning awards at multiple film festivals, and is currently on all intercontinental flights on Hawaiian Airlines. The Hawaii based filmmakers were active in helping get legislation passed to ban sunscreens with oxybenzone and octinoxate, which will go into effect on January 1st 2021. They hope to see legislation passed in other parts of the world as well! &#10;&#10;This issue is not just relevant to people living in coastal areas or visiting coral reefs; the use of these products inland can also pose harm to the environment by making their way through rivers and streams and out into the ocean. No matter where you are in the world please use reef safe (non-nano zinc or titanium dioxide) sunscreens. &#10;&#10;To learn more about how the chemicals in cosmetics and personal care products affect our environment and health go to www.thecoverupfilm.com&#10;&#10;Follow us on Facebook, Twitter &amp; Instagram @thecoverupfilm to learn more about toxic chemicals in body care products and to help support our feature film which is currently in production. #ReefsAtRisk" id="439" name="Google Shape;439;p63" title="Reefs At Risk - Hawaii bans sunscreens with oxybenzone">
            <a:hlinkClick r:id="rId3"/>
          </p:cNvPr>
          <p:cNvPicPr preferRelativeResize="0"/>
          <p:nvPr/>
        </p:nvPicPr>
        <p:blipFill>
          <a:blip r:embed="rId4">
            <a:alphaModFix/>
          </a:blip>
          <a:stretch>
            <a:fillRect/>
          </a:stretch>
        </p:blipFill>
        <p:spPr>
          <a:xfrm>
            <a:off x="2439500" y="998475"/>
            <a:ext cx="3993226" cy="2994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43" name="Shape 443"/>
        <p:cNvGrpSpPr/>
        <p:nvPr/>
      </p:nvGrpSpPr>
      <p:grpSpPr>
        <a:xfrm>
          <a:off x="0" y="0"/>
          <a:ext cx="0" cy="0"/>
          <a:chOff x="0" y="0"/>
          <a:chExt cx="0" cy="0"/>
        </a:xfrm>
      </p:grpSpPr>
      <p:sp>
        <p:nvSpPr>
          <p:cNvPr id="444" name="Google Shape;444;p64"/>
          <p:cNvSpPr txBox="1"/>
          <p:nvPr>
            <p:ph type="title"/>
          </p:nvPr>
        </p:nvSpPr>
        <p:spPr>
          <a:xfrm>
            <a:off x="0" y="77750"/>
            <a:ext cx="3720000" cy="223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Why are the Coral reefs important to our </a:t>
            </a:r>
            <a:r>
              <a:rPr lang="en" sz="3600"/>
              <a:t>environment</a:t>
            </a:r>
            <a:r>
              <a:rPr lang="en" sz="3600"/>
              <a:t>?</a:t>
            </a:r>
            <a:r>
              <a:rPr lang="en"/>
              <a:t> </a:t>
            </a:r>
            <a:endParaRPr/>
          </a:p>
        </p:txBody>
      </p:sp>
      <p:sp>
        <p:nvSpPr>
          <p:cNvPr id="445" name="Google Shape;445;p64"/>
          <p:cNvSpPr txBox="1"/>
          <p:nvPr>
            <p:ph idx="1" type="body"/>
          </p:nvPr>
        </p:nvSpPr>
        <p:spPr>
          <a:xfrm>
            <a:off x="3660175" y="373200"/>
            <a:ext cx="5256900" cy="3497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222222"/>
              </a:buClr>
              <a:buSzPts val="2400"/>
              <a:buFont typeface="Roboto"/>
              <a:buChar char="●"/>
            </a:pPr>
            <a:r>
              <a:rPr lang="en" sz="2400">
                <a:solidFill>
                  <a:srgbClr val="222222"/>
                </a:solidFill>
                <a:highlight>
                  <a:srgbClr val="FFFFFF"/>
                </a:highlight>
                <a:latin typeface="Roboto"/>
                <a:ea typeface="Roboto"/>
                <a:cs typeface="Roboto"/>
                <a:sym typeface="Roboto"/>
              </a:rPr>
              <a:t> contains the most diverse ecosystems on the planet.</a:t>
            </a:r>
            <a:endParaRPr sz="2400">
              <a:solidFill>
                <a:srgbClr val="222222"/>
              </a:solidFill>
              <a:highlight>
                <a:srgbClr val="FFFFFF"/>
              </a:highlight>
              <a:latin typeface="Roboto"/>
              <a:ea typeface="Roboto"/>
              <a:cs typeface="Roboto"/>
              <a:sym typeface="Roboto"/>
            </a:endParaRPr>
          </a:p>
          <a:p>
            <a:pPr indent="-381000" lvl="0" marL="457200" rtl="0" algn="l">
              <a:spcBef>
                <a:spcPts val="0"/>
              </a:spcBef>
              <a:spcAft>
                <a:spcPts val="0"/>
              </a:spcAft>
              <a:buClr>
                <a:srgbClr val="222222"/>
              </a:buClr>
              <a:buSzPts val="2400"/>
              <a:buFont typeface="Roboto"/>
              <a:buChar char="●"/>
            </a:pPr>
            <a:r>
              <a:rPr lang="en" sz="2400">
                <a:solidFill>
                  <a:srgbClr val="222222"/>
                </a:solidFill>
                <a:highlight>
                  <a:srgbClr val="FFFFFF"/>
                </a:highlight>
                <a:latin typeface="Roboto"/>
                <a:ea typeface="Roboto"/>
                <a:cs typeface="Roboto"/>
                <a:sym typeface="Roboto"/>
              </a:rPr>
              <a:t>protect coastlines from the damaging effects of wave action and tropical storms</a:t>
            </a:r>
            <a:endParaRPr sz="2400">
              <a:solidFill>
                <a:srgbClr val="222222"/>
              </a:solidFill>
              <a:highlight>
                <a:srgbClr val="FFFFFF"/>
              </a:highlight>
              <a:latin typeface="Roboto"/>
              <a:ea typeface="Roboto"/>
              <a:cs typeface="Roboto"/>
              <a:sym typeface="Roboto"/>
            </a:endParaRPr>
          </a:p>
          <a:p>
            <a:pPr indent="-381000" lvl="0" marL="457200" rtl="0" algn="l">
              <a:spcBef>
                <a:spcPts val="0"/>
              </a:spcBef>
              <a:spcAft>
                <a:spcPts val="0"/>
              </a:spcAft>
              <a:buClr>
                <a:srgbClr val="222222"/>
              </a:buClr>
              <a:buSzPts val="2400"/>
              <a:buFont typeface="Roboto"/>
              <a:buChar char="●"/>
            </a:pPr>
            <a:r>
              <a:rPr lang="en" sz="2400">
                <a:solidFill>
                  <a:srgbClr val="222222"/>
                </a:solidFill>
                <a:highlight>
                  <a:srgbClr val="FFFFFF"/>
                </a:highlight>
                <a:latin typeface="Roboto"/>
                <a:ea typeface="Roboto"/>
                <a:cs typeface="Roboto"/>
                <a:sym typeface="Roboto"/>
              </a:rPr>
              <a:t>provide habitats and shelter for many marine organisms.</a:t>
            </a:r>
            <a:endParaRPr sz="2400">
              <a:solidFill>
                <a:srgbClr val="222222"/>
              </a:solidFill>
              <a:highlight>
                <a:srgbClr val="FFFFFF"/>
              </a:highlight>
              <a:latin typeface="Roboto"/>
              <a:ea typeface="Roboto"/>
              <a:cs typeface="Roboto"/>
              <a:sym typeface="Roboto"/>
            </a:endParaRPr>
          </a:p>
          <a:p>
            <a:pPr indent="-381000" lvl="0" marL="457200" rtl="0" algn="l">
              <a:spcBef>
                <a:spcPts val="0"/>
              </a:spcBef>
              <a:spcAft>
                <a:spcPts val="0"/>
              </a:spcAft>
              <a:buClr>
                <a:srgbClr val="222222"/>
              </a:buClr>
              <a:buSzPts val="2400"/>
              <a:buFont typeface="Roboto"/>
              <a:buChar char="●"/>
            </a:pPr>
            <a:r>
              <a:rPr lang="en" sz="2400">
                <a:solidFill>
                  <a:srgbClr val="222222"/>
                </a:solidFill>
                <a:highlight>
                  <a:srgbClr val="FFFFFF"/>
                </a:highlight>
                <a:latin typeface="Roboto"/>
                <a:ea typeface="Roboto"/>
                <a:cs typeface="Roboto"/>
                <a:sym typeface="Roboto"/>
              </a:rPr>
              <a:t>Sunscreen with Oxybenzone (benzophenone-3)</a:t>
            </a:r>
            <a:endParaRPr sz="1800"/>
          </a:p>
          <a:p>
            <a:pPr indent="-381000" lvl="0" marL="457200" rtl="0" algn="l">
              <a:spcBef>
                <a:spcPts val="0"/>
              </a:spcBef>
              <a:spcAft>
                <a:spcPts val="0"/>
              </a:spcAft>
              <a:buClr>
                <a:srgbClr val="222222"/>
              </a:buClr>
              <a:buSzPts val="2400"/>
              <a:buFont typeface="Roboto"/>
              <a:buChar char="●"/>
            </a:pPr>
            <a:r>
              <a:rPr lang="en" sz="2400">
                <a:solidFill>
                  <a:srgbClr val="222222"/>
                </a:solidFill>
                <a:highlight>
                  <a:srgbClr val="FFFFFF"/>
                </a:highlight>
                <a:latin typeface="Roboto"/>
                <a:ea typeface="Roboto"/>
                <a:cs typeface="Roboto"/>
                <a:sym typeface="Roboto"/>
              </a:rPr>
              <a:t>will be ban in  Hawaii 2021</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page </a:t>
            </a:r>
            <a:endParaRPr/>
          </a:p>
        </p:txBody>
      </p:sp>
      <p:sp>
        <p:nvSpPr>
          <p:cNvPr id="451" name="Google Shape;451;p65"/>
          <p:cNvSpPr txBox="1"/>
          <p:nvPr>
            <p:ph idx="1" type="body"/>
          </p:nvPr>
        </p:nvSpPr>
        <p:spPr>
          <a:xfrm>
            <a:off x="311700" y="121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100">
              <a:solidFill>
                <a:srgbClr val="000000"/>
              </a:solidFill>
              <a:latin typeface="Calibri"/>
              <a:ea typeface="Calibri"/>
              <a:cs typeface="Calibri"/>
              <a:sym typeface="Calibri"/>
            </a:endParaRPr>
          </a:p>
          <a:p>
            <a:pPr indent="0" lvl="0" marL="0" rtl="0" algn="l">
              <a:spcBef>
                <a:spcPts val="1600"/>
              </a:spcBef>
              <a:spcAft>
                <a:spcPts val="0"/>
              </a:spcAft>
              <a:buNone/>
            </a:pPr>
            <a:r>
              <a:rPr lang="en" sz="1100">
                <a:solidFill>
                  <a:srgbClr val="000000"/>
                </a:solidFill>
                <a:latin typeface="Calibri"/>
                <a:ea typeface="Calibri"/>
                <a:cs typeface="Calibri"/>
                <a:sym typeface="Calibri"/>
              </a:rPr>
              <a:t>Toxicopathological Effects of the Sunscreen UV Filter, Oxybenzone (Benzophenone-3), on Coral Planulae and Cultured Primary Cells and Its Environmental Contamination in Hawaii and the U.S. Virgin Islands</a:t>
            </a:r>
            <a:endParaRPr sz="1100">
              <a:solidFill>
                <a:srgbClr val="000000"/>
              </a:solidFill>
              <a:latin typeface="Calibri"/>
              <a:ea typeface="Calibri"/>
              <a:cs typeface="Calibri"/>
              <a:sym typeface="Calibri"/>
            </a:endParaRPr>
          </a:p>
          <a:p>
            <a:pPr indent="0" lvl="0" marL="0" rtl="0" algn="l">
              <a:spcBef>
                <a:spcPts val="1600"/>
              </a:spcBef>
              <a:spcAft>
                <a:spcPts val="0"/>
              </a:spcAft>
              <a:buNone/>
            </a:pPr>
            <a:r>
              <a:rPr lang="en" sz="1100">
                <a:solidFill>
                  <a:srgbClr val="000000"/>
                </a:solidFill>
                <a:latin typeface="Calibri"/>
                <a:ea typeface="Calibri"/>
                <a:cs typeface="Calibri"/>
                <a:sym typeface="Calibri"/>
              </a:rPr>
              <a:t>file:///C:/Users/Denise/Downloads/Downs2016_Article_ToxicopathologicalEffectsOfThe.pdf</a:t>
            </a:r>
            <a:endParaRPr sz="1100">
              <a:solidFill>
                <a:srgbClr val="000000"/>
              </a:solidFill>
              <a:latin typeface="Calibri"/>
              <a:ea typeface="Calibri"/>
              <a:cs typeface="Calibri"/>
              <a:sym typeface="Calibri"/>
            </a:endParaRPr>
          </a:p>
          <a:p>
            <a:pPr indent="0" lvl="0" marL="0" rtl="0" algn="l">
              <a:lnSpc>
                <a:spcPct val="100000"/>
              </a:lnSpc>
              <a:spcBef>
                <a:spcPts val="1600"/>
              </a:spcBef>
              <a:spcAft>
                <a:spcPts val="0"/>
              </a:spcAft>
              <a:buClr>
                <a:srgbClr val="000000"/>
              </a:buClr>
              <a:buSzPts val="1100"/>
              <a:buFont typeface="Arial"/>
              <a:buNone/>
            </a:pPr>
            <a:r>
              <a:rPr lang="en" sz="1100">
                <a:solidFill>
                  <a:srgbClr val="000000"/>
                </a:solidFill>
                <a:latin typeface="Arial"/>
                <a:ea typeface="Arial"/>
                <a:cs typeface="Arial"/>
                <a:sym typeface="Arial"/>
              </a:rPr>
              <a:t>The textbook: </a:t>
            </a:r>
            <a:r>
              <a:rPr lang="en" sz="1100">
                <a:solidFill>
                  <a:srgbClr val="000000"/>
                </a:solidFill>
                <a:latin typeface="Calibri"/>
                <a:ea typeface="Calibri"/>
                <a:cs typeface="Calibri"/>
                <a:sym typeface="Calibri"/>
              </a:rPr>
              <a:t>Mayda, Chris. </a:t>
            </a:r>
            <a:r>
              <a:rPr i="1" lang="en" sz="1100">
                <a:solidFill>
                  <a:srgbClr val="000000"/>
                </a:solidFill>
                <a:latin typeface="Calibri"/>
                <a:ea typeface="Calibri"/>
                <a:cs typeface="Calibri"/>
                <a:sym typeface="Calibri"/>
              </a:rPr>
              <a:t>The Regional Geography of The United States and Canada .</a:t>
            </a:r>
            <a:r>
              <a:rPr lang="en" sz="1100">
                <a:solidFill>
                  <a:srgbClr val="000000"/>
                </a:solidFill>
                <a:latin typeface="Calibri"/>
                <a:ea typeface="Calibri"/>
                <a:cs typeface="Calibri"/>
                <a:sym typeface="Calibri"/>
              </a:rPr>
              <a:t>Plymouth, UK: Rowman &amp; Littlefield Publishers , 2013.</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lang="en" sz="1100">
                <a:solidFill>
                  <a:srgbClr val="000000"/>
                </a:solidFill>
                <a:latin typeface="Calibri"/>
                <a:ea typeface="Calibri"/>
                <a:cs typeface="Calibri"/>
                <a:sym typeface="Calibri"/>
              </a:rPr>
              <a:t>Website: Hawaii’s History </a:t>
            </a:r>
            <a:r>
              <a:rPr lang="en" sz="1100" u="sng">
                <a:solidFill>
                  <a:schemeClr val="accent5"/>
                </a:solidFill>
                <a:latin typeface="Calibri"/>
                <a:ea typeface="Calibri"/>
                <a:cs typeface="Calibri"/>
                <a:sym typeface="Calibri"/>
                <a:hlinkClick r:id="rId3"/>
              </a:rPr>
              <a:t>https://www.travelonline.com/hawaii/history</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lang="en" sz="1100">
                <a:solidFill>
                  <a:srgbClr val="000000"/>
                </a:solidFill>
                <a:latin typeface="Calibri"/>
                <a:ea typeface="Calibri"/>
                <a:cs typeface="Calibri"/>
                <a:sym typeface="Calibri"/>
              </a:rPr>
              <a:t>Hawaiian History Britannica </a:t>
            </a:r>
            <a:r>
              <a:rPr lang="en" sz="1100" u="sng">
                <a:solidFill>
                  <a:schemeClr val="accent5"/>
                </a:solidFill>
                <a:latin typeface="Calibri"/>
                <a:ea typeface="Calibri"/>
                <a:cs typeface="Calibri"/>
                <a:sym typeface="Calibri"/>
                <a:hlinkClick r:id="rId4"/>
              </a:rPr>
              <a:t>https://www.britannica.com/place/Hawaii-state</a:t>
            </a:r>
            <a:r>
              <a:rPr lang="en" sz="1100">
                <a:solidFill>
                  <a:srgbClr val="000000"/>
                </a:solidFill>
                <a:latin typeface="Calibri"/>
                <a:ea typeface="Calibri"/>
                <a:cs typeface="Calibri"/>
                <a:sym typeface="Calibri"/>
              </a:rPr>
              <a:t> </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lang="en" sz="1100">
                <a:solidFill>
                  <a:srgbClr val="000000"/>
                </a:solidFill>
                <a:latin typeface="Calibri"/>
                <a:ea typeface="Calibri"/>
                <a:cs typeface="Calibri"/>
                <a:sym typeface="Calibri"/>
              </a:rPr>
              <a:t>Countries and their Cultures </a:t>
            </a:r>
            <a:r>
              <a:rPr lang="en" sz="1100" u="sng">
                <a:solidFill>
                  <a:schemeClr val="accent5"/>
                </a:solidFill>
                <a:latin typeface="Calibri"/>
                <a:ea typeface="Calibri"/>
                <a:cs typeface="Calibri"/>
                <a:sym typeface="Calibri"/>
                <a:hlinkClick r:id="rId5"/>
              </a:rPr>
              <a:t>https://www.everyculture.com/multi/Ha-La/Hawaiians.html</a:t>
            </a:r>
            <a:r>
              <a:rPr lang="en" sz="1100">
                <a:solidFill>
                  <a:srgbClr val="000000"/>
                </a:solidFill>
                <a:latin typeface="Calibri"/>
                <a:ea typeface="Calibri"/>
                <a:cs typeface="Calibri"/>
                <a:sym typeface="Calibri"/>
              </a:rPr>
              <a:t> </a:t>
            </a:r>
            <a:endParaRPr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rgbClr val="000000"/>
              </a:buClr>
              <a:buSzPts val="1100"/>
              <a:buFont typeface="Arial"/>
              <a:buNone/>
            </a:pPr>
            <a:r>
              <a:rPr lang="en" sz="1100">
                <a:solidFill>
                  <a:srgbClr val="000000"/>
                </a:solidFill>
                <a:latin typeface="Calibri"/>
                <a:ea typeface="Calibri"/>
                <a:cs typeface="Calibri"/>
                <a:sym typeface="Calibri"/>
              </a:rPr>
              <a:t>Kamilo Beach Image </a:t>
            </a:r>
            <a:r>
              <a:rPr lang="en" sz="1100" u="sng">
                <a:solidFill>
                  <a:schemeClr val="accent5"/>
                </a:solidFill>
                <a:latin typeface="Calibri"/>
                <a:ea typeface="Calibri"/>
                <a:cs typeface="Calibri"/>
                <a:sym typeface="Calibri"/>
              </a:rPr>
              <a:t>https://www.huffingtonpost.com/entry/kamilo-beach-hawaii-dirtiest-beach-america_us</a:t>
            </a:r>
            <a:endParaRPr sz="1100" u="sng">
              <a:solidFill>
                <a:schemeClr val="accent5"/>
              </a:solidFill>
              <a:latin typeface="Calibri"/>
              <a:ea typeface="Calibri"/>
              <a:cs typeface="Calibri"/>
              <a:sym typeface="Calibri"/>
            </a:endParaRPr>
          </a:p>
          <a:p>
            <a:pPr indent="0" lvl="0" marL="0" rtl="0" algn="l">
              <a:spcBef>
                <a:spcPts val="0"/>
              </a:spcBef>
              <a:spcAft>
                <a:spcPts val="0"/>
              </a:spcAft>
              <a:buNone/>
            </a:pPr>
            <a:r>
              <a:rPr lang="en" sz="1100">
                <a:solidFill>
                  <a:srgbClr val="222222"/>
                </a:solidFill>
                <a:latin typeface="Calibri"/>
                <a:ea typeface="Calibri"/>
                <a:cs typeface="Calibri"/>
                <a:sym typeface="Calibri"/>
              </a:rPr>
              <a:t>Sustainable</a:t>
            </a:r>
            <a:r>
              <a:rPr lang="en" sz="1100">
                <a:solidFill>
                  <a:srgbClr val="222222"/>
                </a:solidFill>
                <a:latin typeface="Calibri"/>
                <a:ea typeface="Calibri"/>
                <a:cs typeface="Calibri"/>
                <a:sym typeface="Calibri"/>
              </a:rPr>
              <a:t> Future- HPOWER </a:t>
            </a:r>
            <a:r>
              <a:rPr lang="en" sz="1100" u="sng">
                <a:solidFill>
                  <a:schemeClr val="accent5"/>
                </a:solidFill>
                <a:latin typeface="Calibri"/>
                <a:ea typeface="Calibri"/>
                <a:cs typeface="Calibri"/>
                <a:sym typeface="Calibri"/>
              </a:rPr>
              <a:t>https://www.hawaiianelectric.com</a:t>
            </a:r>
            <a:endParaRPr sz="1100" u="sng">
              <a:solidFill>
                <a:schemeClr val="accent5"/>
              </a:solidFill>
              <a:latin typeface="Calibri"/>
              <a:ea typeface="Calibri"/>
              <a:cs typeface="Calibri"/>
              <a:sym typeface="Calibri"/>
            </a:endParaRPr>
          </a:p>
          <a:p>
            <a:pPr indent="0" lvl="0" marL="0" rtl="0" algn="l">
              <a:spcBef>
                <a:spcPts val="1600"/>
              </a:spcBef>
              <a:spcAft>
                <a:spcPts val="1600"/>
              </a:spcAft>
              <a:buNone/>
            </a:pPr>
            <a:r>
              <a:t/>
            </a:r>
            <a:endParaRPr sz="1100" u="sng">
              <a:solidFill>
                <a:schemeClr val="accent5"/>
              </a:solidFill>
              <a:latin typeface="Calibri"/>
              <a:ea typeface="Calibri"/>
              <a:cs typeface="Calibri"/>
              <a:sym typeface="Calibri"/>
            </a:endParaRPr>
          </a:p>
        </p:txBody>
      </p:sp>
      <p:pic>
        <p:nvPicPr>
          <p:cNvPr id="452" name="Google Shape;452;p65"/>
          <p:cNvPicPr preferRelativeResize="0"/>
          <p:nvPr/>
        </p:nvPicPr>
        <p:blipFill>
          <a:blip r:embed="rId6">
            <a:alphaModFix amt="33000"/>
          </a:blip>
          <a:stretch>
            <a:fillRect/>
          </a:stretch>
        </p:blipFill>
        <p:spPr>
          <a:xfrm>
            <a:off x="0" y="0"/>
            <a:ext cx="9144000" cy="5143500"/>
          </a:xfrm>
          <a:prstGeom prst="rect">
            <a:avLst/>
          </a:prstGeom>
          <a:noFill/>
          <a:ln>
            <a:noFill/>
          </a:ln>
        </p:spPr>
      </p:pic>
      <p:sp>
        <p:nvSpPr>
          <p:cNvPr id="453" name="Google Shape;453;p65"/>
          <p:cNvSpPr txBox="1"/>
          <p:nvPr/>
        </p:nvSpPr>
        <p:spPr>
          <a:xfrm>
            <a:off x="224600" y="247075"/>
            <a:ext cx="8677800" cy="4716900"/>
          </a:xfrm>
          <a:prstGeom prst="rect">
            <a:avLst/>
          </a:prstGeom>
          <a:noFill/>
          <a:ln cap="flat" cmpd="sng" w="38100">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were they formed?</a:t>
            </a:r>
            <a:endParaRPr/>
          </a:p>
        </p:txBody>
      </p:sp>
      <p:pic>
        <p:nvPicPr>
          <p:cNvPr descr="Image result for how was hawaii formed" id="90" name="Google Shape;90;p18"/>
          <p:cNvPicPr preferRelativeResize="0"/>
          <p:nvPr/>
        </p:nvPicPr>
        <p:blipFill>
          <a:blip r:embed="rId3">
            <a:alphaModFix/>
          </a:blip>
          <a:stretch>
            <a:fillRect/>
          </a:stretch>
        </p:blipFill>
        <p:spPr>
          <a:xfrm>
            <a:off x="242450" y="1006075"/>
            <a:ext cx="7876667" cy="374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Northwestern Islands </a:t>
            </a:r>
            <a:endParaRPr/>
          </a:p>
        </p:txBody>
      </p:sp>
      <p:sp>
        <p:nvSpPr>
          <p:cNvPr id="96" name="Google Shape;96;p19"/>
          <p:cNvSpPr txBox="1"/>
          <p:nvPr>
            <p:ph idx="1" type="body"/>
          </p:nvPr>
        </p:nvSpPr>
        <p:spPr>
          <a:xfrm>
            <a:off x="461800" y="1213925"/>
            <a:ext cx="3000600" cy="3168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The Northwest Islands are the oldest.</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During the past fifty years, the Northwestern Island waters have lost species to overfishing and erosion. </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To prevent further ecosystem losses, in June 2006 the Northwestern Islands were declared a national monument and became the world’s largest marine reserve.</a:t>
            </a:r>
            <a:endParaRPr sz="1200">
              <a:solidFill>
                <a:srgbClr val="000000"/>
              </a:solidFill>
              <a:highlight>
                <a:srgbClr val="FFFFFF"/>
              </a:highlight>
            </a:endParaRPr>
          </a:p>
        </p:txBody>
      </p:sp>
      <p:pic>
        <p:nvPicPr>
          <p:cNvPr descr="Image result for hawaii" id="97" name="Google Shape;97;p19"/>
          <p:cNvPicPr preferRelativeResize="0"/>
          <p:nvPr/>
        </p:nvPicPr>
        <p:blipFill>
          <a:blip r:embed="rId3">
            <a:alphaModFix/>
          </a:blip>
          <a:stretch>
            <a:fillRect/>
          </a:stretch>
        </p:blipFill>
        <p:spPr>
          <a:xfrm>
            <a:off x="3762597" y="1364025"/>
            <a:ext cx="4454099" cy="2785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711975" y="84250"/>
            <a:ext cx="297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Kauai </a:t>
            </a:r>
            <a:endParaRPr/>
          </a:p>
        </p:txBody>
      </p:sp>
      <p:sp>
        <p:nvSpPr>
          <p:cNvPr id="103" name="Google Shape;103;p20"/>
          <p:cNvSpPr txBox="1"/>
          <p:nvPr>
            <p:ph idx="1" type="body"/>
          </p:nvPr>
        </p:nvSpPr>
        <p:spPr>
          <a:xfrm>
            <a:off x="291675" y="973750"/>
            <a:ext cx="39999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The oldest inhabited island, Kaua’i, has been volcanically inactive in recorded history and has developed lush vegetation.</a:t>
            </a:r>
            <a:endParaRPr sz="1200">
              <a:solidFill>
                <a:srgbClr val="000000"/>
              </a:solidFill>
              <a:highlight>
                <a:srgbClr val="FFFFFF"/>
              </a:highlight>
            </a:endParaRPr>
          </a:p>
          <a:p>
            <a:pPr indent="-304800" lvl="0" marL="457200" rtl="0" algn="l">
              <a:spcBef>
                <a:spcPts val="0"/>
              </a:spcBef>
              <a:spcAft>
                <a:spcPts val="0"/>
              </a:spcAft>
              <a:buClr>
                <a:srgbClr val="000000"/>
              </a:buClr>
              <a:buSzPts val="1200"/>
              <a:buChar char="➢"/>
            </a:pPr>
            <a:r>
              <a:rPr lang="en" sz="1200">
                <a:solidFill>
                  <a:srgbClr val="000000"/>
                </a:solidFill>
                <a:highlight>
                  <a:srgbClr val="FFFFFF"/>
                </a:highlight>
              </a:rPr>
              <a:t>Its main attraction is the Waimea Canyon</a:t>
            </a:r>
            <a:endParaRPr sz="1200">
              <a:solidFill>
                <a:srgbClr val="000000"/>
              </a:solidFill>
              <a:highlight>
                <a:srgbClr val="FFFFFF"/>
              </a:highlight>
            </a:endParaRPr>
          </a:p>
          <a:p>
            <a:pPr indent="-304800" lvl="1" marL="914400" rtl="0" algn="l">
              <a:spcBef>
                <a:spcPts val="0"/>
              </a:spcBef>
              <a:spcAft>
                <a:spcPts val="0"/>
              </a:spcAft>
              <a:buClr>
                <a:srgbClr val="000000"/>
              </a:buClr>
              <a:buSzPts val="1200"/>
              <a:buFont typeface="Arial"/>
              <a:buChar char="○"/>
            </a:pPr>
            <a:r>
              <a:rPr lang="en">
                <a:solidFill>
                  <a:srgbClr val="000000"/>
                </a:solidFill>
                <a:highlight>
                  <a:srgbClr val="FFFFFF"/>
                </a:highlight>
              </a:rPr>
              <a:t>“The Grand Canyon of the Pacific</a:t>
            </a:r>
            <a:r>
              <a:rPr lang="en">
                <a:solidFill>
                  <a:srgbClr val="000000"/>
                </a:solidFill>
                <a:highlight>
                  <a:srgbClr val="FFFFFF"/>
                </a:highlight>
                <a:latin typeface="Arial"/>
                <a:ea typeface="Arial"/>
                <a:cs typeface="Arial"/>
                <a:sym typeface="Arial"/>
              </a:rPr>
              <a:t>”</a:t>
            </a:r>
            <a:endParaRPr>
              <a:solidFill>
                <a:srgbClr val="000000"/>
              </a:solidFill>
              <a:highlight>
                <a:srgbClr val="FFFFFF"/>
              </a:highlight>
              <a:latin typeface="Arial"/>
              <a:ea typeface="Arial"/>
              <a:cs typeface="Arial"/>
              <a:sym typeface="Arial"/>
            </a:endParaRPr>
          </a:p>
          <a:p>
            <a:pPr indent="0" lvl="0" marL="914400" rtl="0" algn="l">
              <a:spcBef>
                <a:spcPts val="1600"/>
              </a:spcBef>
              <a:spcAft>
                <a:spcPts val="0"/>
              </a:spcAft>
              <a:buNone/>
            </a:pPr>
            <a:r>
              <a:t/>
            </a:r>
            <a:endParaRPr>
              <a:solidFill>
                <a:srgbClr val="555555"/>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p>
        </p:txBody>
      </p:sp>
      <p:sp>
        <p:nvSpPr>
          <p:cNvPr id="104" name="Google Shape;104;p20"/>
          <p:cNvSpPr txBox="1"/>
          <p:nvPr>
            <p:ph idx="2" type="body"/>
          </p:nvPr>
        </p:nvSpPr>
        <p:spPr>
          <a:xfrm>
            <a:off x="4403000" y="923875"/>
            <a:ext cx="4623000" cy="334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Known as the Forbidden isle</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The Sinclair-</a:t>
            </a:r>
            <a:r>
              <a:rPr lang="en" sz="1200">
                <a:solidFill>
                  <a:srgbClr val="000000"/>
                </a:solidFill>
              </a:rPr>
              <a:t>Robinson</a:t>
            </a:r>
            <a:r>
              <a:rPr lang="en" sz="1200">
                <a:solidFill>
                  <a:srgbClr val="000000"/>
                </a:solidFill>
              </a:rPr>
              <a:t> family purchased the from </a:t>
            </a:r>
            <a:r>
              <a:rPr lang="en" sz="1200">
                <a:solidFill>
                  <a:srgbClr val="000000"/>
                </a:solidFill>
              </a:rPr>
              <a:t>Kamehameha V in 1864</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Preserving the Hawaiian language and culture by rejecting technology. </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They recieve 12 inches a rain annually which leads to some evacuating to Kauai. </a:t>
            </a:r>
            <a:endParaRPr sz="1200">
              <a:solidFill>
                <a:srgbClr val="000000"/>
              </a:solidFill>
            </a:endParaRPr>
          </a:p>
          <a:p>
            <a:pPr indent="0" lvl="0" marL="457200" rtl="0" algn="l">
              <a:spcBef>
                <a:spcPts val="1600"/>
              </a:spcBef>
              <a:spcAft>
                <a:spcPts val="1600"/>
              </a:spcAft>
              <a:buNone/>
            </a:pPr>
            <a:r>
              <a:t/>
            </a:r>
            <a:endParaRPr/>
          </a:p>
        </p:txBody>
      </p:sp>
      <p:pic>
        <p:nvPicPr>
          <p:cNvPr descr="Image result for waimea canyon hawaii" id="105" name="Google Shape;105;p20"/>
          <p:cNvPicPr preferRelativeResize="0"/>
          <p:nvPr/>
        </p:nvPicPr>
        <p:blipFill>
          <a:blip r:embed="rId3">
            <a:alphaModFix/>
          </a:blip>
          <a:stretch>
            <a:fillRect/>
          </a:stretch>
        </p:blipFill>
        <p:spPr>
          <a:xfrm>
            <a:off x="530974" y="2959999"/>
            <a:ext cx="3332599" cy="1875575"/>
          </a:xfrm>
          <a:prstGeom prst="rect">
            <a:avLst/>
          </a:prstGeom>
          <a:noFill/>
          <a:ln>
            <a:noFill/>
          </a:ln>
          <a:effectLst>
            <a:outerShdw blurRad="57150" rotWithShape="0" algn="bl" dir="5400000" dist="19050">
              <a:srgbClr val="000000">
                <a:alpha val="50000"/>
              </a:srgbClr>
            </a:outerShdw>
          </a:effectLst>
        </p:spPr>
      </p:pic>
      <p:sp>
        <p:nvSpPr>
          <p:cNvPr id="106" name="Google Shape;106;p20"/>
          <p:cNvSpPr txBox="1"/>
          <p:nvPr>
            <p:ph type="title"/>
          </p:nvPr>
        </p:nvSpPr>
        <p:spPr>
          <a:xfrm>
            <a:off x="5347050" y="160450"/>
            <a:ext cx="297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Niihau</a:t>
            </a: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153800"/>
            <a:ext cx="32697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Oahu</a:t>
            </a:r>
            <a:endParaRPr/>
          </a:p>
        </p:txBody>
      </p:sp>
      <p:sp>
        <p:nvSpPr>
          <p:cNvPr id="112" name="Google Shape;112;p21"/>
          <p:cNvSpPr txBox="1"/>
          <p:nvPr>
            <p:ph idx="1" type="body"/>
          </p:nvPr>
        </p:nvSpPr>
        <p:spPr>
          <a:xfrm>
            <a:off x="220150" y="923875"/>
            <a:ext cx="4351800" cy="2190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Was formed by volcanoes Waianae and Koolau.</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80% of the state population resides in Oahu.</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Honolulu, the capital of Hawaii, is located in Oahu</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Water issues and Desal water</a:t>
            </a:r>
            <a:endParaRPr sz="1200">
              <a:solidFill>
                <a:srgbClr val="000000"/>
              </a:solidFill>
            </a:endParaRPr>
          </a:p>
        </p:txBody>
      </p:sp>
      <p:sp>
        <p:nvSpPr>
          <p:cNvPr id="113" name="Google Shape;113;p21"/>
          <p:cNvSpPr txBox="1"/>
          <p:nvPr>
            <p:ph idx="2" type="body"/>
          </p:nvPr>
        </p:nvSpPr>
        <p:spPr>
          <a:xfrm>
            <a:off x="4832400" y="923875"/>
            <a:ext cx="3999900" cy="164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Known as the “friendly isle”</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Native Hawaiians constitute the majority of the </a:t>
            </a:r>
            <a:r>
              <a:rPr lang="en" sz="1200">
                <a:solidFill>
                  <a:srgbClr val="000000"/>
                </a:solidFill>
              </a:rPr>
              <a:t>population</a:t>
            </a:r>
            <a:r>
              <a:rPr lang="en" sz="1200">
                <a:solidFill>
                  <a:srgbClr val="000000"/>
                </a:solidFill>
              </a:rPr>
              <a:t> and has few tourist.</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Has the Highest pali (cliffs) in the world.</a:t>
            </a:r>
            <a:endParaRPr sz="1200">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3 thousand feet.</a:t>
            </a:r>
            <a:endParaRPr>
              <a:solidFill>
                <a:srgbClr val="000000"/>
              </a:solidFill>
            </a:endParaRPr>
          </a:p>
        </p:txBody>
      </p:sp>
      <p:sp>
        <p:nvSpPr>
          <p:cNvPr id="114" name="Google Shape;114;p21"/>
          <p:cNvSpPr txBox="1"/>
          <p:nvPr>
            <p:ph type="title"/>
          </p:nvPr>
        </p:nvSpPr>
        <p:spPr>
          <a:xfrm>
            <a:off x="5197500" y="215575"/>
            <a:ext cx="32697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Molokai</a:t>
            </a:r>
            <a:endParaRPr/>
          </a:p>
        </p:txBody>
      </p:sp>
      <p:pic>
        <p:nvPicPr>
          <p:cNvPr descr="Image result for molokai cliffs" id="115" name="Google Shape;115;p21"/>
          <p:cNvPicPr preferRelativeResize="0"/>
          <p:nvPr/>
        </p:nvPicPr>
        <p:blipFill>
          <a:blip r:embed="rId3">
            <a:alphaModFix/>
          </a:blip>
          <a:stretch>
            <a:fillRect/>
          </a:stretch>
        </p:blipFill>
        <p:spPr>
          <a:xfrm>
            <a:off x="5197500" y="2642800"/>
            <a:ext cx="3494250" cy="2329500"/>
          </a:xfrm>
          <a:prstGeom prst="rect">
            <a:avLst/>
          </a:prstGeom>
          <a:noFill/>
          <a:ln>
            <a:noFill/>
          </a:ln>
        </p:spPr>
      </p:pic>
      <p:pic>
        <p:nvPicPr>
          <p:cNvPr descr="Image result for Oahu images" id="116" name="Google Shape;116;p21"/>
          <p:cNvPicPr preferRelativeResize="0"/>
          <p:nvPr/>
        </p:nvPicPr>
        <p:blipFill>
          <a:blip r:embed="rId4">
            <a:alphaModFix/>
          </a:blip>
          <a:stretch>
            <a:fillRect/>
          </a:stretch>
        </p:blipFill>
        <p:spPr>
          <a:xfrm>
            <a:off x="612700" y="2674125"/>
            <a:ext cx="3269700" cy="219070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